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422" r:id="rId3"/>
    <p:sldId id="331" r:id="rId4"/>
    <p:sldId id="426" r:id="rId5"/>
    <p:sldId id="425" r:id="rId6"/>
    <p:sldId id="428" r:id="rId7"/>
    <p:sldId id="439" r:id="rId8"/>
    <p:sldId id="438" r:id="rId9"/>
    <p:sldId id="440" r:id="rId10"/>
    <p:sldId id="423" r:id="rId11"/>
    <p:sldId id="427" r:id="rId12"/>
    <p:sldId id="449" r:id="rId13"/>
    <p:sldId id="432" r:id="rId14"/>
    <p:sldId id="415" r:id="rId15"/>
    <p:sldId id="424" r:id="rId16"/>
    <p:sldId id="335" r:id="rId17"/>
    <p:sldId id="429" r:id="rId18"/>
    <p:sldId id="431" r:id="rId19"/>
    <p:sldId id="332" r:id="rId20"/>
    <p:sldId id="430" r:id="rId21"/>
    <p:sldId id="445" r:id="rId22"/>
    <p:sldId id="434" r:id="rId23"/>
    <p:sldId id="435" r:id="rId24"/>
    <p:sldId id="437" r:id="rId25"/>
    <p:sldId id="436" r:id="rId26"/>
    <p:sldId id="447" r:id="rId27"/>
    <p:sldId id="448" r:id="rId28"/>
    <p:sldId id="444" r:id="rId29"/>
    <p:sldId id="443" r:id="rId30"/>
    <p:sldId id="442" r:id="rId31"/>
    <p:sldId id="44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56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15"/>
    <p:restoredTop sz="94219" autoAdjust="0"/>
  </p:normalViewPr>
  <p:slideViewPr>
    <p:cSldViewPr snapToGrid="0" snapToObjects="1">
      <p:cViewPr varScale="1">
        <p:scale>
          <a:sx n="104" d="100"/>
          <a:sy n="104" d="100"/>
        </p:scale>
        <p:origin x="584" y="416"/>
      </p:cViewPr>
      <p:guideLst/>
    </p:cSldViewPr>
  </p:slideViewPr>
  <p:notesTextViewPr>
    <p:cViewPr>
      <p:scale>
        <a:sx n="1" d="1"/>
        <a:sy n="1" d="1"/>
      </p:scale>
      <p:origin x="0" y="0"/>
    </p:cViewPr>
  </p:notesTextViewPr>
  <p:sorterViewPr>
    <p:cViewPr>
      <p:scale>
        <a:sx n="100" d="100"/>
        <a:sy n="100" d="100"/>
      </p:scale>
      <p:origin x="0" y="-94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DC691-9F6C-4D5C-A89F-86DDFDACB563}"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en-GB"/>
        </a:p>
      </dgm:t>
    </dgm:pt>
    <dgm:pt modelId="{F34F0447-15E4-4755-8744-449E92F2556B}">
      <dgm:prSet phldrT="[Text]" custT="1"/>
      <dgm:spPr/>
      <dgm:t>
        <a:bodyPr/>
        <a:lstStyle/>
        <a:p>
          <a:r>
            <a:rPr lang="en-GB" sz="2200" b="1" dirty="0"/>
            <a:t>How each exam room will be set up </a:t>
          </a:r>
        </a:p>
      </dgm:t>
    </dgm:pt>
    <dgm:pt modelId="{E060314A-70D9-4B21-98E7-C082EEE65198}" type="parTrans" cxnId="{2F685D27-604A-4633-98B0-242A57474406}">
      <dgm:prSet/>
      <dgm:spPr/>
      <dgm:t>
        <a:bodyPr/>
        <a:lstStyle/>
        <a:p>
          <a:endParaRPr lang="en-GB"/>
        </a:p>
      </dgm:t>
    </dgm:pt>
    <dgm:pt modelId="{547A047D-7A68-4A0A-8C55-8655EC584D27}" type="sibTrans" cxnId="{2F685D27-604A-4633-98B0-242A57474406}">
      <dgm:prSet/>
      <dgm:spPr/>
      <dgm:t>
        <a:bodyPr/>
        <a:lstStyle/>
        <a:p>
          <a:endParaRPr lang="en-GB"/>
        </a:p>
      </dgm:t>
    </dgm:pt>
    <dgm:pt modelId="{A5B24FCA-46B8-428B-8D2E-F6DDAFBD6CB5}">
      <dgm:prSet phldrT="[Text]"/>
      <dgm:spPr/>
      <dgm:t>
        <a:bodyPr/>
        <a:lstStyle/>
        <a:p>
          <a:r>
            <a:rPr lang="en-GB" dirty="0"/>
            <a:t>How you will enter the exam room</a:t>
          </a:r>
        </a:p>
      </dgm:t>
    </dgm:pt>
    <dgm:pt modelId="{44F2C550-8BC5-47AE-84C1-95ACA4EFEF1F}" type="parTrans" cxnId="{CFDF942C-222A-4D92-81EA-C13DA90D9233}">
      <dgm:prSet/>
      <dgm:spPr/>
      <dgm:t>
        <a:bodyPr/>
        <a:lstStyle/>
        <a:p>
          <a:endParaRPr lang="en-GB"/>
        </a:p>
      </dgm:t>
    </dgm:pt>
    <dgm:pt modelId="{4E72AAD9-8D34-44F9-BE95-B1C693DB03C5}" type="sibTrans" cxnId="{CFDF942C-222A-4D92-81EA-C13DA90D9233}">
      <dgm:prSet/>
      <dgm:spPr/>
      <dgm:t>
        <a:bodyPr/>
        <a:lstStyle/>
        <a:p>
          <a:endParaRPr lang="en-GB"/>
        </a:p>
      </dgm:t>
    </dgm:pt>
    <dgm:pt modelId="{03EDA7C3-0899-42AB-B412-E1AD1B116F41}">
      <dgm:prSet phldrT="[Text]"/>
      <dgm:spPr/>
      <dgm:t>
        <a:bodyPr/>
        <a:lstStyle/>
        <a:p>
          <a:r>
            <a:rPr lang="en-GB" dirty="0"/>
            <a:t>Formal exam conditions apply</a:t>
          </a:r>
        </a:p>
      </dgm:t>
    </dgm:pt>
    <dgm:pt modelId="{B754F4D1-7E3D-48BE-8705-B9E2F5177643}" type="parTrans" cxnId="{8752E850-1F8F-4841-9C6D-36944E382A8B}">
      <dgm:prSet/>
      <dgm:spPr/>
      <dgm:t>
        <a:bodyPr/>
        <a:lstStyle/>
        <a:p>
          <a:endParaRPr lang="en-GB"/>
        </a:p>
      </dgm:t>
    </dgm:pt>
    <dgm:pt modelId="{8041DE1D-7315-49C9-A0BB-4D3FFDFD0E68}" type="sibTrans" cxnId="{8752E850-1F8F-4841-9C6D-36944E382A8B}">
      <dgm:prSet/>
      <dgm:spPr/>
      <dgm:t>
        <a:bodyPr/>
        <a:lstStyle/>
        <a:p>
          <a:endParaRPr lang="en-GB"/>
        </a:p>
      </dgm:t>
    </dgm:pt>
    <dgm:pt modelId="{26C43029-260B-42FB-BB09-8D0F8EF0CF8C}">
      <dgm:prSet phldrT="[Text]"/>
      <dgm:spPr/>
      <dgm:t>
        <a:bodyPr/>
        <a:lstStyle/>
        <a:p>
          <a:r>
            <a:rPr lang="en-GB" dirty="0"/>
            <a:t>Follow the invigilator’s instructions</a:t>
          </a:r>
        </a:p>
      </dgm:t>
    </dgm:pt>
    <dgm:pt modelId="{25A550B7-F66F-46A8-A238-1CC22CB3CE19}" type="parTrans" cxnId="{75745D70-FD2F-4F0D-B09F-7EF46436423E}">
      <dgm:prSet/>
      <dgm:spPr/>
      <dgm:t>
        <a:bodyPr/>
        <a:lstStyle/>
        <a:p>
          <a:endParaRPr lang="en-GB"/>
        </a:p>
      </dgm:t>
    </dgm:pt>
    <dgm:pt modelId="{057ECEC9-8787-4D60-91B1-E9A1FE430283}" type="sibTrans" cxnId="{75745D70-FD2F-4F0D-B09F-7EF46436423E}">
      <dgm:prSet/>
      <dgm:spPr/>
      <dgm:t>
        <a:bodyPr/>
        <a:lstStyle/>
        <a:p>
          <a:endParaRPr lang="en-GB"/>
        </a:p>
      </dgm:t>
    </dgm:pt>
    <dgm:pt modelId="{503787E8-9242-47C4-804D-E949F6BEB166}">
      <dgm:prSet phldrT="[Text]"/>
      <dgm:spPr/>
      <dgm:t>
        <a:bodyPr/>
        <a:lstStyle/>
        <a:p>
          <a:r>
            <a:rPr lang="en-GB" dirty="0">
              <a:solidFill>
                <a:schemeClr val="tx1"/>
              </a:solidFill>
            </a:rPr>
            <a:t>Exam information</a:t>
          </a:r>
        </a:p>
      </dgm:t>
    </dgm:pt>
    <dgm:pt modelId="{969514A7-873F-4C4F-AC60-D799BDEA1A81}" type="parTrans" cxnId="{1C049A63-28F3-4C7E-B1DB-30396F38D463}">
      <dgm:prSet/>
      <dgm:spPr/>
      <dgm:t>
        <a:bodyPr/>
        <a:lstStyle/>
        <a:p>
          <a:endParaRPr lang="en-GB"/>
        </a:p>
      </dgm:t>
    </dgm:pt>
    <dgm:pt modelId="{CE7EFFB9-F467-4916-9526-94FDDAF8B456}" type="sibTrans" cxnId="{1C049A63-28F3-4C7E-B1DB-30396F38D463}">
      <dgm:prSet/>
      <dgm:spPr/>
      <dgm:t>
        <a:bodyPr/>
        <a:lstStyle/>
        <a:p>
          <a:endParaRPr lang="en-GB"/>
        </a:p>
      </dgm:t>
    </dgm:pt>
    <dgm:pt modelId="{D379FEFC-7D1C-4D47-B527-3CB71EA04AE6}">
      <dgm:prSet phldrT="[Text]"/>
      <dgm:spPr/>
      <dgm:t>
        <a:bodyPr/>
        <a:lstStyle/>
        <a:p>
          <a:r>
            <a:rPr lang="en-GB" dirty="0"/>
            <a:t>Completing the front of your answer booklet</a:t>
          </a:r>
        </a:p>
      </dgm:t>
    </dgm:pt>
    <dgm:pt modelId="{72E38E6E-58FE-4928-8586-D1A62C403F13}" type="parTrans" cxnId="{EFDDDC7B-203F-435E-A2A2-9AB5FD92741A}">
      <dgm:prSet/>
      <dgm:spPr/>
      <dgm:t>
        <a:bodyPr/>
        <a:lstStyle/>
        <a:p>
          <a:endParaRPr lang="en-GB"/>
        </a:p>
      </dgm:t>
    </dgm:pt>
    <dgm:pt modelId="{F187A098-3BA8-4468-9B89-489B875A4F08}" type="sibTrans" cxnId="{EFDDDC7B-203F-435E-A2A2-9AB5FD92741A}">
      <dgm:prSet/>
      <dgm:spPr/>
      <dgm:t>
        <a:bodyPr/>
        <a:lstStyle/>
        <a:p>
          <a:endParaRPr lang="en-GB"/>
        </a:p>
      </dgm:t>
    </dgm:pt>
    <dgm:pt modelId="{7DB87ABA-DD90-4615-A2EA-E59F2E83FE45}">
      <dgm:prSet phldrT="[Text]"/>
      <dgm:spPr/>
      <dgm:t>
        <a:bodyPr/>
        <a:lstStyle/>
        <a:p>
          <a:r>
            <a:rPr lang="en-GB" dirty="0"/>
            <a:t>Additional answer sheets/ booklets</a:t>
          </a:r>
        </a:p>
      </dgm:t>
    </dgm:pt>
    <dgm:pt modelId="{5348FF02-AC30-4F46-994E-CB9F554DAA89}" type="parTrans" cxnId="{E21323FD-B39D-49DF-A842-DCCB0F4FC77A}">
      <dgm:prSet/>
      <dgm:spPr/>
      <dgm:t>
        <a:bodyPr/>
        <a:lstStyle/>
        <a:p>
          <a:endParaRPr lang="en-GB"/>
        </a:p>
      </dgm:t>
    </dgm:pt>
    <dgm:pt modelId="{2D6492BC-4062-457E-9BDF-D84C98B1F6F2}" type="sibTrans" cxnId="{E21323FD-B39D-49DF-A842-DCCB0F4FC77A}">
      <dgm:prSet/>
      <dgm:spPr/>
      <dgm:t>
        <a:bodyPr/>
        <a:lstStyle/>
        <a:p>
          <a:endParaRPr lang="en-GB"/>
        </a:p>
      </dgm:t>
    </dgm:pt>
    <dgm:pt modelId="{1ED30F2D-5A1E-4E95-8FD9-0F48FD6E334A}" type="pres">
      <dgm:prSet presAssocID="{8D4DC691-9F6C-4D5C-A89F-86DDFDACB563}" presName="cycle" presStyleCnt="0">
        <dgm:presLayoutVars>
          <dgm:chMax val="1"/>
          <dgm:dir/>
          <dgm:animLvl val="ctr"/>
          <dgm:resizeHandles val="exact"/>
        </dgm:presLayoutVars>
      </dgm:prSet>
      <dgm:spPr/>
    </dgm:pt>
    <dgm:pt modelId="{003363EB-E5B1-4EC0-A49F-F1D893F4D14C}" type="pres">
      <dgm:prSet presAssocID="{F34F0447-15E4-4755-8744-449E92F2556B}" presName="centerShape" presStyleLbl="node0" presStyleIdx="0" presStyleCnt="1" custScaleX="134430" custScaleY="120707"/>
      <dgm:spPr/>
    </dgm:pt>
    <dgm:pt modelId="{16E86F40-79A3-43D4-A85F-D4C49F95A779}" type="pres">
      <dgm:prSet presAssocID="{44F2C550-8BC5-47AE-84C1-95ACA4EFEF1F}" presName="Name9" presStyleLbl="parChTrans1D2" presStyleIdx="0" presStyleCnt="6"/>
      <dgm:spPr/>
    </dgm:pt>
    <dgm:pt modelId="{716D90FC-5583-4196-B772-BDE15036870A}" type="pres">
      <dgm:prSet presAssocID="{44F2C550-8BC5-47AE-84C1-95ACA4EFEF1F}" presName="connTx" presStyleLbl="parChTrans1D2" presStyleIdx="0" presStyleCnt="6"/>
      <dgm:spPr/>
    </dgm:pt>
    <dgm:pt modelId="{C66D96E2-7688-476D-90D9-CD6196A9A39F}" type="pres">
      <dgm:prSet presAssocID="{A5B24FCA-46B8-428B-8D2E-F6DDAFBD6CB5}" presName="node" presStyleLbl="node1" presStyleIdx="0" presStyleCnt="6">
        <dgm:presLayoutVars>
          <dgm:bulletEnabled val="1"/>
        </dgm:presLayoutVars>
      </dgm:prSet>
      <dgm:spPr/>
    </dgm:pt>
    <dgm:pt modelId="{0508DF36-5829-4EB6-BCAD-AC20306BB876}" type="pres">
      <dgm:prSet presAssocID="{B754F4D1-7E3D-48BE-8705-B9E2F5177643}" presName="Name9" presStyleLbl="parChTrans1D2" presStyleIdx="1" presStyleCnt="6"/>
      <dgm:spPr/>
    </dgm:pt>
    <dgm:pt modelId="{D17FB453-A33D-4B1B-8433-6917D02EFDF9}" type="pres">
      <dgm:prSet presAssocID="{B754F4D1-7E3D-48BE-8705-B9E2F5177643}" presName="connTx" presStyleLbl="parChTrans1D2" presStyleIdx="1" presStyleCnt="6"/>
      <dgm:spPr/>
    </dgm:pt>
    <dgm:pt modelId="{B24FC08A-B333-4AB1-93EA-5FD4037CC890}" type="pres">
      <dgm:prSet presAssocID="{03EDA7C3-0899-42AB-B412-E1AD1B116F41}" presName="node" presStyleLbl="node1" presStyleIdx="1" presStyleCnt="6">
        <dgm:presLayoutVars>
          <dgm:bulletEnabled val="1"/>
        </dgm:presLayoutVars>
      </dgm:prSet>
      <dgm:spPr/>
    </dgm:pt>
    <dgm:pt modelId="{BA1E0893-2EF1-4DF4-9627-91DF9F63B879}" type="pres">
      <dgm:prSet presAssocID="{25A550B7-F66F-46A8-A238-1CC22CB3CE19}" presName="Name9" presStyleLbl="parChTrans1D2" presStyleIdx="2" presStyleCnt="6"/>
      <dgm:spPr/>
    </dgm:pt>
    <dgm:pt modelId="{18E92ADC-8CDD-4A9A-B842-7DCDE96A7101}" type="pres">
      <dgm:prSet presAssocID="{25A550B7-F66F-46A8-A238-1CC22CB3CE19}" presName="connTx" presStyleLbl="parChTrans1D2" presStyleIdx="2" presStyleCnt="6"/>
      <dgm:spPr/>
    </dgm:pt>
    <dgm:pt modelId="{95C56F17-370B-408E-9449-A8BD12393A65}" type="pres">
      <dgm:prSet presAssocID="{26C43029-260B-42FB-BB09-8D0F8EF0CF8C}" presName="node" presStyleLbl="node1" presStyleIdx="2" presStyleCnt="6">
        <dgm:presLayoutVars>
          <dgm:bulletEnabled val="1"/>
        </dgm:presLayoutVars>
      </dgm:prSet>
      <dgm:spPr/>
    </dgm:pt>
    <dgm:pt modelId="{91C1F935-22C6-4C0C-9941-45206C17F53C}" type="pres">
      <dgm:prSet presAssocID="{969514A7-873F-4C4F-AC60-D799BDEA1A81}" presName="Name9" presStyleLbl="parChTrans1D2" presStyleIdx="3" presStyleCnt="6"/>
      <dgm:spPr/>
    </dgm:pt>
    <dgm:pt modelId="{8B04AB63-885B-4E58-B01A-4DA54F62428A}" type="pres">
      <dgm:prSet presAssocID="{969514A7-873F-4C4F-AC60-D799BDEA1A81}" presName="connTx" presStyleLbl="parChTrans1D2" presStyleIdx="3" presStyleCnt="6"/>
      <dgm:spPr/>
    </dgm:pt>
    <dgm:pt modelId="{B93FD31E-E9AE-4EA8-935F-1564D5BDF553}" type="pres">
      <dgm:prSet presAssocID="{503787E8-9242-47C4-804D-E949F6BEB166}" presName="node" presStyleLbl="node1" presStyleIdx="3" presStyleCnt="6" custRadScaleRad="101154" custRadScaleInc="5889">
        <dgm:presLayoutVars>
          <dgm:bulletEnabled val="1"/>
        </dgm:presLayoutVars>
      </dgm:prSet>
      <dgm:spPr/>
    </dgm:pt>
    <dgm:pt modelId="{587BD12C-0F26-423A-B904-F2B9EE11C3A1}" type="pres">
      <dgm:prSet presAssocID="{72E38E6E-58FE-4928-8586-D1A62C403F13}" presName="Name9" presStyleLbl="parChTrans1D2" presStyleIdx="4" presStyleCnt="6"/>
      <dgm:spPr/>
    </dgm:pt>
    <dgm:pt modelId="{6AA1C4EA-8BDD-436A-80DB-B076F181DCAE}" type="pres">
      <dgm:prSet presAssocID="{72E38E6E-58FE-4928-8586-D1A62C403F13}" presName="connTx" presStyleLbl="parChTrans1D2" presStyleIdx="4" presStyleCnt="6"/>
      <dgm:spPr/>
    </dgm:pt>
    <dgm:pt modelId="{B775B83A-241C-4486-8658-502372936ED1}" type="pres">
      <dgm:prSet presAssocID="{D379FEFC-7D1C-4D47-B527-3CB71EA04AE6}" presName="node" presStyleLbl="node1" presStyleIdx="4" presStyleCnt="6">
        <dgm:presLayoutVars>
          <dgm:bulletEnabled val="1"/>
        </dgm:presLayoutVars>
      </dgm:prSet>
      <dgm:spPr/>
    </dgm:pt>
    <dgm:pt modelId="{147765D5-BE77-402E-8E4A-B66992084E0E}" type="pres">
      <dgm:prSet presAssocID="{5348FF02-AC30-4F46-994E-CB9F554DAA89}" presName="Name9" presStyleLbl="parChTrans1D2" presStyleIdx="5" presStyleCnt="6"/>
      <dgm:spPr/>
    </dgm:pt>
    <dgm:pt modelId="{B6EDE411-D3C0-4846-8032-8C037F2CFDEB}" type="pres">
      <dgm:prSet presAssocID="{5348FF02-AC30-4F46-994E-CB9F554DAA89}" presName="connTx" presStyleLbl="parChTrans1D2" presStyleIdx="5" presStyleCnt="6"/>
      <dgm:spPr/>
    </dgm:pt>
    <dgm:pt modelId="{457D2D0C-B11A-40EC-9A0C-253FFA6612CB}" type="pres">
      <dgm:prSet presAssocID="{7DB87ABA-DD90-4615-A2EA-E59F2E83FE45}" presName="node" presStyleLbl="node1" presStyleIdx="5" presStyleCnt="6">
        <dgm:presLayoutVars>
          <dgm:bulletEnabled val="1"/>
        </dgm:presLayoutVars>
      </dgm:prSet>
      <dgm:spPr/>
    </dgm:pt>
  </dgm:ptLst>
  <dgm:cxnLst>
    <dgm:cxn modelId="{0674F711-FD1B-4C29-90EF-59BD93AB1775}" type="presOf" srcId="{26C43029-260B-42FB-BB09-8D0F8EF0CF8C}" destId="{95C56F17-370B-408E-9449-A8BD12393A65}" srcOrd="0" destOrd="0" presId="urn:microsoft.com/office/officeart/2005/8/layout/radial1"/>
    <dgm:cxn modelId="{0FDD5020-D963-484C-A2C9-1F26AB70563E}" type="presOf" srcId="{7DB87ABA-DD90-4615-A2EA-E59F2E83FE45}" destId="{457D2D0C-B11A-40EC-9A0C-253FFA6612CB}" srcOrd="0" destOrd="0" presId="urn:microsoft.com/office/officeart/2005/8/layout/radial1"/>
    <dgm:cxn modelId="{2F685D27-604A-4633-98B0-242A57474406}" srcId="{8D4DC691-9F6C-4D5C-A89F-86DDFDACB563}" destId="{F34F0447-15E4-4755-8744-449E92F2556B}" srcOrd="0" destOrd="0" parTransId="{E060314A-70D9-4B21-98E7-C082EEE65198}" sibTransId="{547A047D-7A68-4A0A-8C55-8655EC584D27}"/>
    <dgm:cxn modelId="{CFDF942C-222A-4D92-81EA-C13DA90D9233}" srcId="{F34F0447-15E4-4755-8744-449E92F2556B}" destId="{A5B24FCA-46B8-428B-8D2E-F6DDAFBD6CB5}" srcOrd="0" destOrd="0" parTransId="{44F2C550-8BC5-47AE-84C1-95ACA4EFEF1F}" sibTransId="{4E72AAD9-8D34-44F9-BE95-B1C693DB03C5}"/>
    <dgm:cxn modelId="{92ED9033-1765-4CA0-8C79-2506BFAA66E5}" type="presOf" srcId="{03EDA7C3-0899-42AB-B412-E1AD1B116F41}" destId="{B24FC08A-B333-4AB1-93EA-5FD4037CC890}" srcOrd="0" destOrd="0" presId="urn:microsoft.com/office/officeart/2005/8/layout/radial1"/>
    <dgm:cxn modelId="{8752E850-1F8F-4841-9C6D-36944E382A8B}" srcId="{F34F0447-15E4-4755-8744-449E92F2556B}" destId="{03EDA7C3-0899-42AB-B412-E1AD1B116F41}" srcOrd="1" destOrd="0" parTransId="{B754F4D1-7E3D-48BE-8705-B9E2F5177643}" sibTransId="{8041DE1D-7315-49C9-A0BB-4D3FFDFD0E68}"/>
    <dgm:cxn modelId="{2CA0945C-014B-4DA6-ACC1-0FB44D4AE9C6}" type="presOf" srcId="{D379FEFC-7D1C-4D47-B527-3CB71EA04AE6}" destId="{B775B83A-241C-4486-8658-502372936ED1}" srcOrd="0" destOrd="0" presId="urn:microsoft.com/office/officeart/2005/8/layout/radial1"/>
    <dgm:cxn modelId="{1C049A63-28F3-4C7E-B1DB-30396F38D463}" srcId="{F34F0447-15E4-4755-8744-449E92F2556B}" destId="{503787E8-9242-47C4-804D-E949F6BEB166}" srcOrd="3" destOrd="0" parTransId="{969514A7-873F-4C4F-AC60-D799BDEA1A81}" sibTransId="{CE7EFFB9-F467-4916-9526-94FDDAF8B456}"/>
    <dgm:cxn modelId="{9320E066-062A-4815-9483-8600E14A4D90}" type="presOf" srcId="{969514A7-873F-4C4F-AC60-D799BDEA1A81}" destId="{8B04AB63-885B-4E58-B01A-4DA54F62428A}" srcOrd="1" destOrd="0" presId="urn:microsoft.com/office/officeart/2005/8/layout/radial1"/>
    <dgm:cxn modelId="{A172C667-E40A-4202-A5F5-DDE2CC90A8EE}" type="presOf" srcId="{F34F0447-15E4-4755-8744-449E92F2556B}" destId="{003363EB-E5B1-4EC0-A49F-F1D893F4D14C}" srcOrd="0" destOrd="0" presId="urn:microsoft.com/office/officeart/2005/8/layout/radial1"/>
    <dgm:cxn modelId="{75745D70-FD2F-4F0D-B09F-7EF46436423E}" srcId="{F34F0447-15E4-4755-8744-449E92F2556B}" destId="{26C43029-260B-42FB-BB09-8D0F8EF0CF8C}" srcOrd="2" destOrd="0" parTransId="{25A550B7-F66F-46A8-A238-1CC22CB3CE19}" sibTransId="{057ECEC9-8787-4D60-91B1-E9A1FE430283}"/>
    <dgm:cxn modelId="{EFDDDC7B-203F-435E-A2A2-9AB5FD92741A}" srcId="{F34F0447-15E4-4755-8744-449E92F2556B}" destId="{D379FEFC-7D1C-4D47-B527-3CB71EA04AE6}" srcOrd="4" destOrd="0" parTransId="{72E38E6E-58FE-4928-8586-D1A62C403F13}" sibTransId="{F187A098-3BA8-4468-9B89-489B875A4F08}"/>
    <dgm:cxn modelId="{DB0B8983-D54A-41C7-AC13-67ED2F35C5E3}" type="presOf" srcId="{969514A7-873F-4C4F-AC60-D799BDEA1A81}" destId="{91C1F935-22C6-4C0C-9941-45206C17F53C}" srcOrd="0" destOrd="0" presId="urn:microsoft.com/office/officeart/2005/8/layout/radial1"/>
    <dgm:cxn modelId="{2C09488B-43EC-4F46-B623-B0D58256BD60}" type="presOf" srcId="{25A550B7-F66F-46A8-A238-1CC22CB3CE19}" destId="{BA1E0893-2EF1-4DF4-9627-91DF9F63B879}" srcOrd="0" destOrd="0" presId="urn:microsoft.com/office/officeart/2005/8/layout/radial1"/>
    <dgm:cxn modelId="{B064CE99-4381-4F0F-AEBA-351BBC8C4662}" type="presOf" srcId="{44F2C550-8BC5-47AE-84C1-95ACA4EFEF1F}" destId="{716D90FC-5583-4196-B772-BDE15036870A}" srcOrd="1" destOrd="0" presId="urn:microsoft.com/office/officeart/2005/8/layout/radial1"/>
    <dgm:cxn modelId="{69420FB2-62B6-44D0-B15A-32749F5344F1}" type="presOf" srcId="{72E38E6E-58FE-4928-8586-D1A62C403F13}" destId="{6AA1C4EA-8BDD-436A-80DB-B076F181DCAE}" srcOrd="1" destOrd="0" presId="urn:microsoft.com/office/officeart/2005/8/layout/radial1"/>
    <dgm:cxn modelId="{716B70B4-6656-4267-BDAA-40551E3E4644}" type="presOf" srcId="{5348FF02-AC30-4F46-994E-CB9F554DAA89}" destId="{B6EDE411-D3C0-4846-8032-8C037F2CFDEB}" srcOrd="1" destOrd="0" presId="urn:microsoft.com/office/officeart/2005/8/layout/radial1"/>
    <dgm:cxn modelId="{27E98EB6-DC44-4FA8-A323-194249212D6E}" type="presOf" srcId="{5348FF02-AC30-4F46-994E-CB9F554DAA89}" destId="{147765D5-BE77-402E-8E4A-B66992084E0E}" srcOrd="0" destOrd="0" presId="urn:microsoft.com/office/officeart/2005/8/layout/radial1"/>
    <dgm:cxn modelId="{379B33B7-02A5-4D9A-B651-2E35F31D1976}" type="presOf" srcId="{503787E8-9242-47C4-804D-E949F6BEB166}" destId="{B93FD31E-E9AE-4EA8-935F-1564D5BDF553}" srcOrd="0" destOrd="0" presId="urn:microsoft.com/office/officeart/2005/8/layout/radial1"/>
    <dgm:cxn modelId="{C4C2A1C7-3A09-4288-8F19-0BE46727F2E1}" type="presOf" srcId="{A5B24FCA-46B8-428B-8D2E-F6DDAFBD6CB5}" destId="{C66D96E2-7688-476D-90D9-CD6196A9A39F}" srcOrd="0" destOrd="0" presId="urn:microsoft.com/office/officeart/2005/8/layout/radial1"/>
    <dgm:cxn modelId="{38D085CA-76A6-448C-BB4C-DD48DAF0B852}" type="presOf" srcId="{72E38E6E-58FE-4928-8586-D1A62C403F13}" destId="{587BD12C-0F26-423A-B904-F2B9EE11C3A1}" srcOrd="0" destOrd="0" presId="urn:microsoft.com/office/officeart/2005/8/layout/radial1"/>
    <dgm:cxn modelId="{9C01FCD1-EB63-4400-B34E-D9E8A64A36E5}" type="presOf" srcId="{25A550B7-F66F-46A8-A238-1CC22CB3CE19}" destId="{18E92ADC-8CDD-4A9A-B842-7DCDE96A7101}" srcOrd="1" destOrd="0" presId="urn:microsoft.com/office/officeart/2005/8/layout/radial1"/>
    <dgm:cxn modelId="{C01EFDE2-D72E-4DCB-9C57-92900DF0AEBF}" type="presOf" srcId="{44F2C550-8BC5-47AE-84C1-95ACA4EFEF1F}" destId="{16E86F40-79A3-43D4-A85F-D4C49F95A779}" srcOrd="0" destOrd="0" presId="urn:microsoft.com/office/officeart/2005/8/layout/radial1"/>
    <dgm:cxn modelId="{B2BFBCEB-78A1-4510-8896-19F666372EF3}" type="presOf" srcId="{B754F4D1-7E3D-48BE-8705-B9E2F5177643}" destId="{0508DF36-5829-4EB6-BCAD-AC20306BB876}" srcOrd="0" destOrd="0" presId="urn:microsoft.com/office/officeart/2005/8/layout/radial1"/>
    <dgm:cxn modelId="{52B9DFEE-5956-4FDB-AE75-5E644F785B44}" type="presOf" srcId="{8D4DC691-9F6C-4D5C-A89F-86DDFDACB563}" destId="{1ED30F2D-5A1E-4E95-8FD9-0F48FD6E334A}" srcOrd="0" destOrd="0" presId="urn:microsoft.com/office/officeart/2005/8/layout/radial1"/>
    <dgm:cxn modelId="{9EFA1DF2-FDC7-4CFE-A2B8-EC757039658E}" type="presOf" srcId="{B754F4D1-7E3D-48BE-8705-B9E2F5177643}" destId="{D17FB453-A33D-4B1B-8433-6917D02EFDF9}" srcOrd="1" destOrd="0" presId="urn:microsoft.com/office/officeart/2005/8/layout/radial1"/>
    <dgm:cxn modelId="{E21323FD-B39D-49DF-A842-DCCB0F4FC77A}" srcId="{F34F0447-15E4-4755-8744-449E92F2556B}" destId="{7DB87ABA-DD90-4615-A2EA-E59F2E83FE45}" srcOrd="5" destOrd="0" parTransId="{5348FF02-AC30-4F46-994E-CB9F554DAA89}" sibTransId="{2D6492BC-4062-457E-9BDF-D84C98B1F6F2}"/>
    <dgm:cxn modelId="{7CCC6DA4-2AFA-44B1-8059-326EC3F5E293}" type="presParOf" srcId="{1ED30F2D-5A1E-4E95-8FD9-0F48FD6E334A}" destId="{003363EB-E5B1-4EC0-A49F-F1D893F4D14C}" srcOrd="0" destOrd="0" presId="urn:microsoft.com/office/officeart/2005/8/layout/radial1"/>
    <dgm:cxn modelId="{9B0A5742-EA18-4BB6-BE60-15D608C4C3AA}" type="presParOf" srcId="{1ED30F2D-5A1E-4E95-8FD9-0F48FD6E334A}" destId="{16E86F40-79A3-43D4-A85F-D4C49F95A779}" srcOrd="1" destOrd="0" presId="urn:microsoft.com/office/officeart/2005/8/layout/radial1"/>
    <dgm:cxn modelId="{150555FB-DAAF-47B6-9F32-2425BBED2EE8}" type="presParOf" srcId="{16E86F40-79A3-43D4-A85F-D4C49F95A779}" destId="{716D90FC-5583-4196-B772-BDE15036870A}" srcOrd="0" destOrd="0" presId="urn:microsoft.com/office/officeart/2005/8/layout/radial1"/>
    <dgm:cxn modelId="{7DD2D23C-E07F-4C4D-8F19-9E6337CA7810}" type="presParOf" srcId="{1ED30F2D-5A1E-4E95-8FD9-0F48FD6E334A}" destId="{C66D96E2-7688-476D-90D9-CD6196A9A39F}" srcOrd="2" destOrd="0" presId="urn:microsoft.com/office/officeart/2005/8/layout/radial1"/>
    <dgm:cxn modelId="{0996B3DF-0F7E-4B15-B1AC-982F6E320926}" type="presParOf" srcId="{1ED30F2D-5A1E-4E95-8FD9-0F48FD6E334A}" destId="{0508DF36-5829-4EB6-BCAD-AC20306BB876}" srcOrd="3" destOrd="0" presId="urn:microsoft.com/office/officeart/2005/8/layout/radial1"/>
    <dgm:cxn modelId="{F6F94ED4-66CF-4797-996E-5304DD17FDCC}" type="presParOf" srcId="{0508DF36-5829-4EB6-BCAD-AC20306BB876}" destId="{D17FB453-A33D-4B1B-8433-6917D02EFDF9}" srcOrd="0" destOrd="0" presId="urn:microsoft.com/office/officeart/2005/8/layout/radial1"/>
    <dgm:cxn modelId="{94DF2CFD-C99A-4639-A1B0-8F209045BD8D}" type="presParOf" srcId="{1ED30F2D-5A1E-4E95-8FD9-0F48FD6E334A}" destId="{B24FC08A-B333-4AB1-93EA-5FD4037CC890}" srcOrd="4" destOrd="0" presId="urn:microsoft.com/office/officeart/2005/8/layout/radial1"/>
    <dgm:cxn modelId="{EDE20834-4C25-4B22-BEE4-C0807AB88B8F}" type="presParOf" srcId="{1ED30F2D-5A1E-4E95-8FD9-0F48FD6E334A}" destId="{BA1E0893-2EF1-4DF4-9627-91DF9F63B879}" srcOrd="5" destOrd="0" presId="urn:microsoft.com/office/officeart/2005/8/layout/radial1"/>
    <dgm:cxn modelId="{AC7BB32E-A444-4A4A-86B9-2737CD382642}" type="presParOf" srcId="{BA1E0893-2EF1-4DF4-9627-91DF9F63B879}" destId="{18E92ADC-8CDD-4A9A-B842-7DCDE96A7101}" srcOrd="0" destOrd="0" presId="urn:microsoft.com/office/officeart/2005/8/layout/radial1"/>
    <dgm:cxn modelId="{82F38C9E-3F6D-42DB-BAFD-DC5C04E8C2EB}" type="presParOf" srcId="{1ED30F2D-5A1E-4E95-8FD9-0F48FD6E334A}" destId="{95C56F17-370B-408E-9449-A8BD12393A65}" srcOrd="6" destOrd="0" presId="urn:microsoft.com/office/officeart/2005/8/layout/radial1"/>
    <dgm:cxn modelId="{288B3211-BCF5-435B-B9C9-17320E1FBFB7}" type="presParOf" srcId="{1ED30F2D-5A1E-4E95-8FD9-0F48FD6E334A}" destId="{91C1F935-22C6-4C0C-9941-45206C17F53C}" srcOrd="7" destOrd="0" presId="urn:microsoft.com/office/officeart/2005/8/layout/radial1"/>
    <dgm:cxn modelId="{46B505BE-237E-4F09-B653-23A74B09821A}" type="presParOf" srcId="{91C1F935-22C6-4C0C-9941-45206C17F53C}" destId="{8B04AB63-885B-4E58-B01A-4DA54F62428A}" srcOrd="0" destOrd="0" presId="urn:microsoft.com/office/officeart/2005/8/layout/radial1"/>
    <dgm:cxn modelId="{464B6AF9-0970-4ED3-BE44-B0AD17A16C1E}" type="presParOf" srcId="{1ED30F2D-5A1E-4E95-8FD9-0F48FD6E334A}" destId="{B93FD31E-E9AE-4EA8-935F-1564D5BDF553}" srcOrd="8" destOrd="0" presId="urn:microsoft.com/office/officeart/2005/8/layout/radial1"/>
    <dgm:cxn modelId="{622658F5-4655-4D35-92B6-149E107F5665}" type="presParOf" srcId="{1ED30F2D-5A1E-4E95-8FD9-0F48FD6E334A}" destId="{587BD12C-0F26-423A-B904-F2B9EE11C3A1}" srcOrd="9" destOrd="0" presId="urn:microsoft.com/office/officeart/2005/8/layout/radial1"/>
    <dgm:cxn modelId="{2DFF9609-8DBD-4127-8FE9-621CB769F1D8}" type="presParOf" srcId="{587BD12C-0F26-423A-B904-F2B9EE11C3A1}" destId="{6AA1C4EA-8BDD-436A-80DB-B076F181DCAE}" srcOrd="0" destOrd="0" presId="urn:microsoft.com/office/officeart/2005/8/layout/radial1"/>
    <dgm:cxn modelId="{173FB315-0308-41D6-8410-3A43C6A45A2B}" type="presParOf" srcId="{1ED30F2D-5A1E-4E95-8FD9-0F48FD6E334A}" destId="{B775B83A-241C-4486-8658-502372936ED1}" srcOrd="10" destOrd="0" presId="urn:microsoft.com/office/officeart/2005/8/layout/radial1"/>
    <dgm:cxn modelId="{245B54A0-8336-4700-85F8-45EB764030BC}" type="presParOf" srcId="{1ED30F2D-5A1E-4E95-8FD9-0F48FD6E334A}" destId="{147765D5-BE77-402E-8E4A-B66992084E0E}" srcOrd="11" destOrd="0" presId="urn:microsoft.com/office/officeart/2005/8/layout/radial1"/>
    <dgm:cxn modelId="{79EEFF47-8994-46AE-9C48-2DEF839E5A23}" type="presParOf" srcId="{147765D5-BE77-402E-8E4A-B66992084E0E}" destId="{B6EDE411-D3C0-4846-8032-8C037F2CFDEB}" srcOrd="0" destOrd="0" presId="urn:microsoft.com/office/officeart/2005/8/layout/radial1"/>
    <dgm:cxn modelId="{E44081CC-E718-4D9A-9DF8-0171CD1326E7}" type="presParOf" srcId="{1ED30F2D-5A1E-4E95-8FD9-0F48FD6E334A}" destId="{457D2D0C-B11A-40EC-9A0C-253FFA6612CB}" srcOrd="12" destOrd="0" presId="urn:microsoft.com/office/officeart/2005/8/layout/radial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25137-829A-489D-8F3D-CCA1CD7BBD56}"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8C8ECA43-B7A1-4E2E-B9A5-6A5FD7A6542F}">
      <dgm:prSet phldrT="[Text]" custT="1"/>
      <dgm:spPr/>
      <dgm:t>
        <a:bodyPr/>
        <a:lstStyle/>
        <a:p>
          <a:r>
            <a:rPr lang="en-GB" sz="2600" b="1" dirty="0"/>
            <a:t>Malpractice</a:t>
          </a:r>
        </a:p>
      </dgm:t>
    </dgm:pt>
    <dgm:pt modelId="{10BA51EB-DB14-48E2-BD78-F22E6E60F850}" type="parTrans" cxnId="{674DEE10-32CD-4A3B-8AEC-6633D671EE28}">
      <dgm:prSet/>
      <dgm:spPr/>
      <dgm:t>
        <a:bodyPr/>
        <a:lstStyle/>
        <a:p>
          <a:endParaRPr lang="en-GB"/>
        </a:p>
      </dgm:t>
    </dgm:pt>
    <dgm:pt modelId="{08276394-105E-4F11-9F3E-4EB346B4D9F9}" type="sibTrans" cxnId="{674DEE10-32CD-4A3B-8AEC-6633D671EE28}">
      <dgm:prSet/>
      <dgm:spPr/>
      <dgm:t>
        <a:bodyPr/>
        <a:lstStyle/>
        <a:p>
          <a:endParaRPr lang="en-GB"/>
        </a:p>
      </dgm:t>
    </dgm:pt>
    <dgm:pt modelId="{69C65406-C33F-4D9F-AC22-29E9E4B1001E}">
      <dgm:prSet phldrT="[Text]" custT="1"/>
      <dgm:spPr/>
      <dgm:t>
        <a:bodyPr/>
        <a:lstStyle/>
        <a:p>
          <a:r>
            <a:rPr lang="en-GB" sz="1600" dirty="0"/>
            <a:t>Exchanging, obtaining, receiving, or passing on information which could be exam related (or attempting to)</a:t>
          </a:r>
        </a:p>
      </dgm:t>
    </dgm:pt>
    <dgm:pt modelId="{B80BF3E8-160E-497A-9D7F-7B2E88FDFA3B}" type="parTrans" cxnId="{1725947C-5445-45F9-8A52-6252ABED56C6}">
      <dgm:prSet/>
      <dgm:spPr/>
      <dgm:t>
        <a:bodyPr/>
        <a:lstStyle/>
        <a:p>
          <a:endParaRPr lang="en-GB"/>
        </a:p>
      </dgm:t>
    </dgm:pt>
    <dgm:pt modelId="{3855487B-010E-41FF-8D72-9490FAADB96F}" type="sibTrans" cxnId="{1725947C-5445-45F9-8A52-6252ABED56C6}">
      <dgm:prSet/>
      <dgm:spPr/>
      <dgm:t>
        <a:bodyPr/>
        <a:lstStyle/>
        <a:p>
          <a:endParaRPr lang="en-GB"/>
        </a:p>
      </dgm:t>
    </dgm:pt>
    <dgm:pt modelId="{A4755030-47FC-407B-BD22-760804CC4A20}">
      <dgm:prSet phldrT="[Text]" custT="1"/>
      <dgm:spPr/>
      <dgm:t>
        <a:bodyPr/>
        <a:lstStyle/>
        <a:p>
          <a:r>
            <a:rPr lang="en-GB" sz="1600" dirty="0"/>
            <a:t>Introducing unauthorised material into the exam room</a:t>
          </a:r>
        </a:p>
      </dgm:t>
    </dgm:pt>
    <dgm:pt modelId="{D8F0B8D6-A195-4D72-A296-4EE8BB3A9782}" type="parTrans" cxnId="{061C093E-FA11-44AB-AB64-D90979E84897}">
      <dgm:prSet/>
      <dgm:spPr/>
      <dgm:t>
        <a:bodyPr/>
        <a:lstStyle/>
        <a:p>
          <a:endParaRPr lang="en-GB"/>
        </a:p>
      </dgm:t>
    </dgm:pt>
    <dgm:pt modelId="{F89CEBE8-398E-4466-8712-6974170AABF2}" type="sibTrans" cxnId="{061C093E-FA11-44AB-AB64-D90979E84897}">
      <dgm:prSet/>
      <dgm:spPr/>
      <dgm:t>
        <a:bodyPr/>
        <a:lstStyle/>
        <a:p>
          <a:endParaRPr lang="en-GB"/>
        </a:p>
      </dgm:t>
    </dgm:pt>
    <dgm:pt modelId="{DB41DE61-66F7-4262-91E4-BA663F646DD4}">
      <dgm:prSet phldrT="[Text]" custT="1"/>
      <dgm:spPr/>
      <dgm:t>
        <a:bodyPr/>
        <a:lstStyle/>
        <a:p>
          <a:r>
            <a:rPr lang="en-GB" sz="1600" dirty="0"/>
            <a:t>Undermining the integrity of the exams/ assessments</a:t>
          </a:r>
        </a:p>
      </dgm:t>
    </dgm:pt>
    <dgm:pt modelId="{F9657201-7A98-4652-BD12-3AC92D284101}" type="parTrans" cxnId="{15F13C45-3FDF-47CF-8B89-56E4B5633965}">
      <dgm:prSet/>
      <dgm:spPr/>
      <dgm:t>
        <a:bodyPr/>
        <a:lstStyle/>
        <a:p>
          <a:endParaRPr lang="en-GB"/>
        </a:p>
      </dgm:t>
    </dgm:pt>
    <dgm:pt modelId="{2B1F8A9C-E72E-4698-BA8D-0048C17344F9}" type="sibTrans" cxnId="{15F13C45-3FDF-47CF-8B89-56E4B5633965}">
      <dgm:prSet/>
      <dgm:spPr/>
      <dgm:t>
        <a:bodyPr/>
        <a:lstStyle/>
        <a:p>
          <a:endParaRPr lang="en-GB"/>
        </a:p>
      </dgm:t>
    </dgm:pt>
    <dgm:pt modelId="{A69E33F9-8346-4397-B984-FF2E78FB53B4}">
      <dgm:prSet phldrT="[Text]" custT="1"/>
      <dgm:spPr/>
      <dgm:t>
        <a:bodyPr/>
        <a:lstStyle/>
        <a:p>
          <a:r>
            <a:rPr lang="en-GB" sz="1600" dirty="0"/>
            <a:t>Breaches of exam conditions</a:t>
          </a:r>
        </a:p>
      </dgm:t>
    </dgm:pt>
    <dgm:pt modelId="{84C62420-FF2F-4099-8CE8-637DF9B01798}" type="parTrans" cxnId="{3D60F9F0-1BAB-436C-85C6-B73665F856CE}">
      <dgm:prSet/>
      <dgm:spPr/>
      <dgm:t>
        <a:bodyPr/>
        <a:lstStyle/>
        <a:p>
          <a:endParaRPr lang="en-GB"/>
        </a:p>
      </dgm:t>
    </dgm:pt>
    <dgm:pt modelId="{62D94F80-0946-404E-B563-C87C16DD2ED7}" type="sibTrans" cxnId="{3D60F9F0-1BAB-436C-85C6-B73665F856CE}">
      <dgm:prSet/>
      <dgm:spPr/>
      <dgm:t>
        <a:bodyPr/>
        <a:lstStyle/>
        <a:p>
          <a:endParaRPr lang="en-GB"/>
        </a:p>
      </dgm:t>
    </dgm:pt>
    <dgm:pt modelId="{EE379366-7E17-410C-951E-ACDD4AB6E231}">
      <dgm:prSet phldrT="[Text]" custT="1"/>
      <dgm:spPr/>
      <dgm:t>
        <a:bodyPr/>
        <a:lstStyle/>
        <a:p>
          <a:r>
            <a:rPr lang="en-GB" sz="1600" dirty="0"/>
            <a:t>Offences relating to the content of the candidates’ work</a:t>
          </a:r>
        </a:p>
      </dgm:t>
    </dgm:pt>
    <dgm:pt modelId="{BB5A8FF2-4CA5-46A0-A389-B2B9A2DF55E1}" type="sibTrans" cxnId="{172D7DC9-9EEB-4EBE-80AF-3277717DEB2E}">
      <dgm:prSet/>
      <dgm:spPr/>
      <dgm:t>
        <a:bodyPr/>
        <a:lstStyle/>
        <a:p>
          <a:endParaRPr lang="en-GB"/>
        </a:p>
      </dgm:t>
    </dgm:pt>
    <dgm:pt modelId="{B262CD9D-DEBA-4863-8882-8CAD265F4E5D}" type="parTrans" cxnId="{172D7DC9-9EEB-4EBE-80AF-3277717DEB2E}">
      <dgm:prSet/>
      <dgm:spPr/>
      <dgm:t>
        <a:bodyPr/>
        <a:lstStyle/>
        <a:p>
          <a:endParaRPr lang="en-GB"/>
        </a:p>
      </dgm:t>
    </dgm:pt>
    <dgm:pt modelId="{781D9801-9990-4B98-B242-B3E2EAA41775}" type="pres">
      <dgm:prSet presAssocID="{69225137-829A-489D-8F3D-CCA1CD7BBD56}" presName="cycle" presStyleCnt="0">
        <dgm:presLayoutVars>
          <dgm:chMax val="1"/>
          <dgm:dir/>
          <dgm:animLvl val="ctr"/>
          <dgm:resizeHandles val="exact"/>
        </dgm:presLayoutVars>
      </dgm:prSet>
      <dgm:spPr/>
    </dgm:pt>
    <dgm:pt modelId="{D4B8C03D-C865-4FD5-9642-6C1A11BF31C8}" type="pres">
      <dgm:prSet presAssocID="{8C8ECA43-B7A1-4E2E-B9A5-6A5FD7A6542F}" presName="centerShape" presStyleLbl="node0" presStyleIdx="0" presStyleCnt="1" custScaleX="150681" custScaleY="112867" custLinFactNeighborY="-3567"/>
      <dgm:spPr/>
    </dgm:pt>
    <dgm:pt modelId="{AA0FA305-9984-4E89-9A00-CCA07C329599}" type="pres">
      <dgm:prSet presAssocID="{B80BF3E8-160E-497A-9D7F-7B2E88FDFA3B}" presName="Name9" presStyleLbl="parChTrans1D2" presStyleIdx="0" presStyleCnt="5"/>
      <dgm:spPr/>
    </dgm:pt>
    <dgm:pt modelId="{4353C65F-B172-48E0-BD7C-289C19C6FA72}" type="pres">
      <dgm:prSet presAssocID="{B80BF3E8-160E-497A-9D7F-7B2E88FDFA3B}" presName="connTx" presStyleLbl="parChTrans1D2" presStyleIdx="0" presStyleCnt="5"/>
      <dgm:spPr/>
    </dgm:pt>
    <dgm:pt modelId="{9E7E0AAC-52AF-43F8-A5ED-2E3D4D08141F}" type="pres">
      <dgm:prSet presAssocID="{69C65406-C33F-4D9F-AC22-29E9E4B1001E}" presName="node" presStyleLbl="node1" presStyleIdx="0" presStyleCnt="5" custScaleX="183768" custScaleY="111695">
        <dgm:presLayoutVars>
          <dgm:bulletEnabled val="1"/>
        </dgm:presLayoutVars>
      </dgm:prSet>
      <dgm:spPr/>
    </dgm:pt>
    <dgm:pt modelId="{65F0425C-C927-4C44-A56C-D30B99F8789D}" type="pres">
      <dgm:prSet presAssocID="{D8F0B8D6-A195-4D72-A296-4EE8BB3A9782}" presName="Name9" presStyleLbl="parChTrans1D2" presStyleIdx="1" presStyleCnt="5"/>
      <dgm:spPr/>
    </dgm:pt>
    <dgm:pt modelId="{02452828-19F0-44A2-9391-2D3988AAFABE}" type="pres">
      <dgm:prSet presAssocID="{D8F0B8D6-A195-4D72-A296-4EE8BB3A9782}" presName="connTx" presStyleLbl="parChTrans1D2" presStyleIdx="1" presStyleCnt="5"/>
      <dgm:spPr/>
    </dgm:pt>
    <dgm:pt modelId="{B478D02E-7EEA-42C5-8781-D80E006487F7}" type="pres">
      <dgm:prSet presAssocID="{A4755030-47FC-407B-BD22-760804CC4A20}" presName="node" presStyleLbl="node1" presStyleIdx="1" presStyleCnt="5" custScaleX="115023" custScaleY="113250" custRadScaleRad="109079" custRadScaleInc="-14015">
        <dgm:presLayoutVars>
          <dgm:bulletEnabled val="1"/>
        </dgm:presLayoutVars>
      </dgm:prSet>
      <dgm:spPr/>
    </dgm:pt>
    <dgm:pt modelId="{6E31E0B1-FF66-4397-9ECC-8EE12630EF5F}" type="pres">
      <dgm:prSet presAssocID="{F9657201-7A98-4652-BD12-3AC92D284101}" presName="Name9" presStyleLbl="parChTrans1D2" presStyleIdx="2" presStyleCnt="5"/>
      <dgm:spPr/>
    </dgm:pt>
    <dgm:pt modelId="{99DA0F63-D049-45E9-B1FB-6B0344F52FDD}" type="pres">
      <dgm:prSet presAssocID="{F9657201-7A98-4652-BD12-3AC92D284101}" presName="connTx" presStyleLbl="parChTrans1D2" presStyleIdx="2" presStyleCnt="5"/>
      <dgm:spPr/>
    </dgm:pt>
    <dgm:pt modelId="{840C17A0-DB9D-4C3C-9E18-B24689D031DA}" type="pres">
      <dgm:prSet presAssocID="{DB41DE61-66F7-4262-91E4-BA663F646DD4}" presName="node" presStyleLbl="node1" presStyleIdx="2" presStyleCnt="5" custScaleX="118920" custScaleY="107342" custRadScaleRad="94992" custRadScaleInc="-27180">
        <dgm:presLayoutVars>
          <dgm:bulletEnabled val="1"/>
        </dgm:presLayoutVars>
      </dgm:prSet>
      <dgm:spPr/>
    </dgm:pt>
    <dgm:pt modelId="{B313EF0C-3405-40B4-B883-CADFF67B0927}" type="pres">
      <dgm:prSet presAssocID="{84C62420-FF2F-4099-8CE8-637DF9B01798}" presName="Name9" presStyleLbl="parChTrans1D2" presStyleIdx="3" presStyleCnt="5"/>
      <dgm:spPr/>
    </dgm:pt>
    <dgm:pt modelId="{E3B9B701-5B58-44B6-8AAD-AFF2155CA61A}" type="pres">
      <dgm:prSet presAssocID="{84C62420-FF2F-4099-8CE8-637DF9B01798}" presName="connTx" presStyleLbl="parChTrans1D2" presStyleIdx="3" presStyleCnt="5"/>
      <dgm:spPr/>
    </dgm:pt>
    <dgm:pt modelId="{D336524A-5A09-4942-865D-F4C9F87F5EEE}" type="pres">
      <dgm:prSet presAssocID="{A69E33F9-8346-4397-B984-FF2E78FB53B4}" presName="node" presStyleLbl="node1" presStyleIdx="3" presStyleCnt="5" custScaleX="119387" custScaleY="109448" custRadScaleRad="116749" custRadScaleInc="218125">
        <dgm:presLayoutVars>
          <dgm:bulletEnabled val="1"/>
        </dgm:presLayoutVars>
      </dgm:prSet>
      <dgm:spPr/>
    </dgm:pt>
    <dgm:pt modelId="{AB1B7701-B3C4-4868-B2B9-EF4ED76F42F3}" type="pres">
      <dgm:prSet presAssocID="{B262CD9D-DEBA-4863-8882-8CAD265F4E5D}" presName="Name9" presStyleLbl="parChTrans1D2" presStyleIdx="4" presStyleCnt="5"/>
      <dgm:spPr/>
    </dgm:pt>
    <dgm:pt modelId="{AB57AE18-A798-4131-83ED-C36F8997CF61}" type="pres">
      <dgm:prSet presAssocID="{B262CD9D-DEBA-4863-8882-8CAD265F4E5D}" presName="connTx" presStyleLbl="parChTrans1D2" presStyleIdx="4" presStyleCnt="5"/>
      <dgm:spPr/>
    </dgm:pt>
    <dgm:pt modelId="{DD31506E-F7A9-4244-91DD-8E7882278F7D}" type="pres">
      <dgm:prSet presAssocID="{EE379366-7E17-410C-951E-ACDD4AB6E231}" presName="node" presStyleLbl="node1" presStyleIdx="4" presStyleCnt="5" custScaleX="122675" custScaleY="118527" custRadScaleRad="93562" custRadScaleInc="-168549">
        <dgm:presLayoutVars>
          <dgm:bulletEnabled val="1"/>
        </dgm:presLayoutVars>
      </dgm:prSet>
      <dgm:spPr/>
    </dgm:pt>
  </dgm:ptLst>
  <dgm:cxnLst>
    <dgm:cxn modelId="{24F06700-6AA9-4496-8E5F-A667826F60EF}" type="presOf" srcId="{F9657201-7A98-4652-BD12-3AC92D284101}" destId="{99DA0F63-D049-45E9-B1FB-6B0344F52FDD}" srcOrd="1" destOrd="0" presId="urn:microsoft.com/office/officeart/2005/8/layout/radial1"/>
    <dgm:cxn modelId="{674DEE10-32CD-4A3B-8AEC-6633D671EE28}" srcId="{69225137-829A-489D-8F3D-CCA1CD7BBD56}" destId="{8C8ECA43-B7A1-4E2E-B9A5-6A5FD7A6542F}" srcOrd="0" destOrd="0" parTransId="{10BA51EB-DB14-48E2-BD78-F22E6E60F850}" sibTransId="{08276394-105E-4F11-9F3E-4EB346B4D9F9}"/>
    <dgm:cxn modelId="{D7A3A52E-A877-46BA-BB68-00A36340EEE8}" type="presOf" srcId="{F9657201-7A98-4652-BD12-3AC92D284101}" destId="{6E31E0B1-FF66-4397-9ECC-8EE12630EF5F}" srcOrd="0" destOrd="0" presId="urn:microsoft.com/office/officeart/2005/8/layout/radial1"/>
    <dgm:cxn modelId="{D6CA3F3B-12B4-4E7C-A07C-CBB1CCD6A3E6}" type="presOf" srcId="{8C8ECA43-B7A1-4E2E-B9A5-6A5FD7A6542F}" destId="{D4B8C03D-C865-4FD5-9642-6C1A11BF31C8}" srcOrd="0" destOrd="0" presId="urn:microsoft.com/office/officeart/2005/8/layout/radial1"/>
    <dgm:cxn modelId="{3E6CCE3B-C0DC-4AD4-8113-F0411BB6C196}" type="presOf" srcId="{D8F0B8D6-A195-4D72-A296-4EE8BB3A9782}" destId="{65F0425C-C927-4C44-A56C-D30B99F8789D}" srcOrd="0" destOrd="0" presId="urn:microsoft.com/office/officeart/2005/8/layout/radial1"/>
    <dgm:cxn modelId="{061C093E-FA11-44AB-AB64-D90979E84897}" srcId="{8C8ECA43-B7A1-4E2E-B9A5-6A5FD7A6542F}" destId="{A4755030-47FC-407B-BD22-760804CC4A20}" srcOrd="1" destOrd="0" parTransId="{D8F0B8D6-A195-4D72-A296-4EE8BB3A9782}" sibTransId="{F89CEBE8-398E-4466-8712-6974170AABF2}"/>
    <dgm:cxn modelId="{15F13C45-3FDF-47CF-8B89-56E4B5633965}" srcId="{8C8ECA43-B7A1-4E2E-B9A5-6A5FD7A6542F}" destId="{DB41DE61-66F7-4262-91E4-BA663F646DD4}" srcOrd="2" destOrd="0" parTransId="{F9657201-7A98-4652-BD12-3AC92D284101}" sibTransId="{2B1F8A9C-E72E-4698-BA8D-0048C17344F9}"/>
    <dgm:cxn modelId="{8084DC47-1DDA-4992-B417-B87BECB25682}" type="presOf" srcId="{D8F0B8D6-A195-4D72-A296-4EE8BB3A9782}" destId="{02452828-19F0-44A2-9391-2D3988AAFABE}" srcOrd="1" destOrd="0" presId="urn:microsoft.com/office/officeart/2005/8/layout/radial1"/>
    <dgm:cxn modelId="{06E5564F-5F31-4225-A243-4F750BDF8A02}" type="presOf" srcId="{69225137-829A-489D-8F3D-CCA1CD7BBD56}" destId="{781D9801-9990-4B98-B242-B3E2EAA41775}" srcOrd="0" destOrd="0" presId="urn:microsoft.com/office/officeart/2005/8/layout/radial1"/>
    <dgm:cxn modelId="{F9190F68-27A9-4036-B2BE-3BFEE28C8A0B}" type="presOf" srcId="{84C62420-FF2F-4099-8CE8-637DF9B01798}" destId="{B313EF0C-3405-40B4-B883-CADFF67B0927}" srcOrd="0" destOrd="0" presId="urn:microsoft.com/office/officeart/2005/8/layout/radial1"/>
    <dgm:cxn modelId="{C0E8726B-C8BB-493F-931C-91BC7A272C7A}" type="presOf" srcId="{EE379366-7E17-410C-951E-ACDD4AB6E231}" destId="{DD31506E-F7A9-4244-91DD-8E7882278F7D}" srcOrd="0" destOrd="0" presId="urn:microsoft.com/office/officeart/2005/8/layout/radial1"/>
    <dgm:cxn modelId="{98ED1E71-54D0-4DC6-92F3-83E1C74339A2}" type="presOf" srcId="{84C62420-FF2F-4099-8CE8-637DF9B01798}" destId="{E3B9B701-5B58-44B6-8AAD-AFF2155CA61A}" srcOrd="1" destOrd="0" presId="urn:microsoft.com/office/officeart/2005/8/layout/radial1"/>
    <dgm:cxn modelId="{5751DB79-3202-410D-9D81-3A080A7D99BF}" type="presOf" srcId="{DB41DE61-66F7-4262-91E4-BA663F646DD4}" destId="{840C17A0-DB9D-4C3C-9E18-B24689D031DA}" srcOrd="0" destOrd="0" presId="urn:microsoft.com/office/officeart/2005/8/layout/radial1"/>
    <dgm:cxn modelId="{517A037C-734E-45A2-890F-CC2C1B39B24C}" type="presOf" srcId="{B80BF3E8-160E-497A-9D7F-7B2E88FDFA3B}" destId="{4353C65F-B172-48E0-BD7C-289C19C6FA72}" srcOrd="1" destOrd="0" presId="urn:microsoft.com/office/officeart/2005/8/layout/radial1"/>
    <dgm:cxn modelId="{1725947C-5445-45F9-8A52-6252ABED56C6}" srcId="{8C8ECA43-B7A1-4E2E-B9A5-6A5FD7A6542F}" destId="{69C65406-C33F-4D9F-AC22-29E9E4B1001E}" srcOrd="0" destOrd="0" parTransId="{B80BF3E8-160E-497A-9D7F-7B2E88FDFA3B}" sibTransId="{3855487B-010E-41FF-8D72-9490FAADB96F}"/>
    <dgm:cxn modelId="{E911BD7D-1C03-464E-9699-6CF76B86C79F}" type="presOf" srcId="{A69E33F9-8346-4397-B984-FF2E78FB53B4}" destId="{D336524A-5A09-4942-865D-F4C9F87F5EEE}" srcOrd="0" destOrd="0" presId="urn:microsoft.com/office/officeart/2005/8/layout/radial1"/>
    <dgm:cxn modelId="{5FC4447E-E003-488A-AA0C-F2496E07D633}" type="presOf" srcId="{A4755030-47FC-407B-BD22-760804CC4A20}" destId="{B478D02E-7EEA-42C5-8781-D80E006487F7}" srcOrd="0" destOrd="0" presId="urn:microsoft.com/office/officeart/2005/8/layout/radial1"/>
    <dgm:cxn modelId="{3FCE6485-396B-4680-9081-D816834B1CA9}" type="presOf" srcId="{B80BF3E8-160E-497A-9D7F-7B2E88FDFA3B}" destId="{AA0FA305-9984-4E89-9A00-CCA07C329599}" srcOrd="0" destOrd="0" presId="urn:microsoft.com/office/officeart/2005/8/layout/radial1"/>
    <dgm:cxn modelId="{B02ACFA9-D61A-4965-A95A-5CDA6EE7ED90}" type="presOf" srcId="{B262CD9D-DEBA-4863-8882-8CAD265F4E5D}" destId="{AB1B7701-B3C4-4868-B2B9-EF4ED76F42F3}" srcOrd="0" destOrd="0" presId="urn:microsoft.com/office/officeart/2005/8/layout/radial1"/>
    <dgm:cxn modelId="{DBCFC0C0-264F-4721-8CD1-439F174F31BA}" type="presOf" srcId="{69C65406-C33F-4D9F-AC22-29E9E4B1001E}" destId="{9E7E0AAC-52AF-43F8-A5ED-2E3D4D08141F}" srcOrd="0" destOrd="0" presId="urn:microsoft.com/office/officeart/2005/8/layout/radial1"/>
    <dgm:cxn modelId="{172D7DC9-9EEB-4EBE-80AF-3277717DEB2E}" srcId="{8C8ECA43-B7A1-4E2E-B9A5-6A5FD7A6542F}" destId="{EE379366-7E17-410C-951E-ACDD4AB6E231}" srcOrd="4" destOrd="0" parTransId="{B262CD9D-DEBA-4863-8882-8CAD265F4E5D}" sibTransId="{BB5A8FF2-4CA5-46A0-A389-B2B9A2DF55E1}"/>
    <dgm:cxn modelId="{3D60F9F0-1BAB-436C-85C6-B73665F856CE}" srcId="{8C8ECA43-B7A1-4E2E-B9A5-6A5FD7A6542F}" destId="{A69E33F9-8346-4397-B984-FF2E78FB53B4}" srcOrd="3" destOrd="0" parTransId="{84C62420-FF2F-4099-8CE8-637DF9B01798}" sibTransId="{62D94F80-0946-404E-B563-C87C16DD2ED7}"/>
    <dgm:cxn modelId="{C05834FD-07B9-4F7B-8193-B84C174156BF}" type="presOf" srcId="{B262CD9D-DEBA-4863-8882-8CAD265F4E5D}" destId="{AB57AE18-A798-4131-83ED-C36F8997CF61}" srcOrd="1" destOrd="0" presId="urn:microsoft.com/office/officeart/2005/8/layout/radial1"/>
    <dgm:cxn modelId="{679777E8-75AD-4C96-9299-0E66264309F7}" type="presParOf" srcId="{781D9801-9990-4B98-B242-B3E2EAA41775}" destId="{D4B8C03D-C865-4FD5-9642-6C1A11BF31C8}" srcOrd="0" destOrd="0" presId="urn:microsoft.com/office/officeart/2005/8/layout/radial1"/>
    <dgm:cxn modelId="{FC662EB5-B92A-4F57-B760-58AB2BC87ADF}" type="presParOf" srcId="{781D9801-9990-4B98-B242-B3E2EAA41775}" destId="{AA0FA305-9984-4E89-9A00-CCA07C329599}" srcOrd="1" destOrd="0" presId="urn:microsoft.com/office/officeart/2005/8/layout/radial1"/>
    <dgm:cxn modelId="{378571BE-8954-4E74-B1C6-7BEE28FC2A53}" type="presParOf" srcId="{AA0FA305-9984-4E89-9A00-CCA07C329599}" destId="{4353C65F-B172-48E0-BD7C-289C19C6FA72}" srcOrd="0" destOrd="0" presId="urn:microsoft.com/office/officeart/2005/8/layout/radial1"/>
    <dgm:cxn modelId="{7524110B-A133-48C2-933D-8AB7745829BF}" type="presParOf" srcId="{781D9801-9990-4B98-B242-B3E2EAA41775}" destId="{9E7E0AAC-52AF-43F8-A5ED-2E3D4D08141F}" srcOrd="2" destOrd="0" presId="urn:microsoft.com/office/officeart/2005/8/layout/radial1"/>
    <dgm:cxn modelId="{3778DA00-C4CF-4C42-B070-F79B8377C2FE}" type="presParOf" srcId="{781D9801-9990-4B98-B242-B3E2EAA41775}" destId="{65F0425C-C927-4C44-A56C-D30B99F8789D}" srcOrd="3" destOrd="0" presId="urn:microsoft.com/office/officeart/2005/8/layout/radial1"/>
    <dgm:cxn modelId="{03E0AE20-6BCB-492E-8B4A-5B6E1943FA30}" type="presParOf" srcId="{65F0425C-C927-4C44-A56C-D30B99F8789D}" destId="{02452828-19F0-44A2-9391-2D3988AAFABE}" srcOrd="0" destOrd="0" presId="urn:microsoft.com/office/officeart/2005/8/layout/radial1"/>
    <dgm:cxn modelId="{611BF1C0-B54D-4449-B3F2-2CD7E8249760}" type="presParOf" srcId="{781D9801-9990-4B98-B242-B3E2EAA41775}" destId="{B478D02E-7EEA-42C5-8781-D80E006487F7}" srcOrd="4" destOrd="0" presId="urn:microsoft.com/office/officeart/2005/8/layout/radial1"/>
    <dgm:cxn modelId="{6EE73A0F-D024-478E-ADDB-812A01652A70}" type="presParOf" srcId="{781D9801-9990-4B98-B242-B3E2EAA41775}" destId="{6E31E0B1-FF66-4397-9ECC-8EE12630EF5F}" srcOrd="5" destOrd="0" presId="urn:microsoft.com/office/officeart/2005/8/layout/radial1"/>
    <dgm:cxn modelId="{1BC51FF7-6A24-4CC1-883C-DC416CFA8FA8}" type="presParOf" srcId="{6E31E0B1-FF66-4397-9ECC-8EE12630EF5F}" destId="{99DA0F63-D049-45E9-B1FB-6B0344F52FDD}" srcOrd="0" destOrd="0" presId="urn:microsoft.com/office/officeart/2005/8/layout/radial1"/>
    <dgm:cxn modelId="{F4843331-FFD1-4B8A-B13F-FC0FFC9DBCB8}" type="presParOf" srcId="{781D9801-9990-4B98-B242-B3E2EAA41775}" destId="{840C17A0-DB9D-4C3C-9E18-B24689D031DA}" srcOrd="6" destOrd="0" presId="urn:microsoft.com/office/officeart/2005/8/layout/radial1"/>
    <dgm:cxn modelId="{B343AB55-4229-4B5F-9ABB-4EAE39D59308}" type="presParOf" srcId="{781D9801-9990-4B98-B242-B3E2EAA41775}" destId="{B313EF0C-3405-40B4-B883-CADFF67B0927}" srcOrd="7" destOrd="0" presId="urn:microsoft.com/office/officeart/2005/8/layout/radial1"/>
    <dgm:cxn modelId="{723DB938-8793-44CB-B281-1454EE044247}" type="presParOf" srcId="{B313EF0C-3405-40B4-B883-CADFF67B0927}" destId="{E3B9B701-5B58-44B6-8AAD-AFF2155CA61A}" srcOrd="0" destOrd="0" presId="urn:microsoft.com/office/officeart/2005/8/layout/radial1"/>
    <dgm:cxn modelId="{ED900C07-789A-4334-A4ED-DD87704670EB}" type="presParOf" srcId="{781D9801-9990-4B98-B242-B3E2EAA41775}" destId="{D336524A-5A09-4942-865D-F4C9F87F5EEE}" srcOrd="8" destOrd="0" presId="urn:microsoft.com/office/officeart/2005/8/layout/radial1"/>
    <dgm:cxn modelId="{CC42F602-D9A0-4747-9593-3D94180397F2}" type="presParOf" srcId="{781D9801-9990-4B98-B242-B3E2EAA41775}" destId="{AB1B7701-B3C4-4868-B2B9-EF4ED76F42F3}" srcOrd="9" destOrd="0" presId="urn:microsoft.com/office/officeart/2005/8/layout/radial1"/>
    <dgm:cxn modelId="{84EA62A9-F32D-4D08-AFB6-8C272E43DF8B}" type="presParOf" srcId="{AB1B7701-B3C4-4868-B2B9-EF4ED76F42F3}" destId="{AB57AE18-A798-4131-83ED-C36F8997CF61}" srcOrd="0" destOrd="0" presId="urn:microsoft.com/office/officeart/2005/8/layout/radial1"/>
    <dgm:cxn modelId="{CEA3F98F-C89F-4318-BA66-0D597425EE83}" type="presParOf" srcId="{781D9801-9990-4B98-B242-B3E2EAA41775}" destId="{DD31506E-F7A9-4244-91DD-8E7882278F7D}"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363EB-E5B1-4EC0-A49F-F1D893F4D14C}">
      <dsp:nvSpPr>
        <dsp:cNvPr id="0" name=""/>
        <dsp:cNvSpPr/>
      </dsp:nvSpPr>
      <dsp:spPr>
        <a:xfrm>
          <a:off x="4669587" y="1914702"/>
          <a:ext cx="2123955" cy="1907136"/>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1" kern="1200" dirty="0"/>
            <a:t>How each exam room will be set up </a:t>
          </a:r>
        </a:p>
      </dsp:txBody>
      <dsp:txXfrm>
        <a:off x="4980633" y="2193996"/>
        <a:ext cx="1501863" cy="1348548"/>
      </dsp:txXfrm>
    </dsp:sp>
    <dsp:sp modelId="{16E86F40-79A3-43D4-A85F-D4C49F95A779}">
      <dsp:nvSpPr>
        <dsp:cNvPr id="0" name=""/>
        <dsp:cNvSpPr/>
      </dsp:nvSpPr>
      <dsp:spPr>
        <a:xfrm rot="16200000">
          <a:off x="5575301" y="1746033"/>
          <a:ext cx="312527" cy="24809"/>
        </a:xfrm>
        <a:custGeom>
          <a:avLst/>
          <a:gdLst/>
          <a:ahLst/>
          <a:cxnLst/>
          <a:rect l="0" t="0" r="0" b="0"/>
          <a:pathLst>
            <a:path>
              <a:moveTo>
                <a:pt x="0" y="12404"/>
              </a:moveTo>
              <a:lnTo>
                <a:pt x="312527"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723751" y="1750625"/>
        <a:ext cx="15626" cy="15626"/>
      </dsp:txXfrm>
    </dsp:sp>
    <dsp:sp modelId="{C66D96E2-7688-476D-90D9-CD6196A9A39F}">
      <dsp:nvSpPr>
        <dsp:cNvPr id="0" name=""/>
        <dsp:cNvSpPr/>
      </dsp:nvSpPr>
      <dsp:spPr>
        <a:xfrm>
          <a:off x="4941579" y="22202"/>
          <a:ext cx="1579971" cy="157997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How you will enter the exam room</a:t>
          </a:r>
        </a:p>
      </dsp:txBody>
      <dsp:txXfrm>
        <a:off x="5172960" y="253583"/>
        <a:ext cx="1117209" cy="1117209"/>
      </dsp:txXfrm>
    </dsp:sp>
    <dsp:sp modelId="{0508DF36-5829-4EB6-BCAD-AC20306BB876}">
      <dsp:nvSpPr>
        <dsp:cNvPr id="0" name=""/>
        <dsp:cNvSpPr/>
      </dsp:nvSpPr>
      <dsp:spPr>
        <a:xfrm rot="19800000">
          <a:off x="6609106" y="2281479"/>
          <a:ext cx="234648" cy="24809"/>
        </a:xfrm>
        <a:custGeom>
          <a:avLst/>
          <a:gdLst/>
          <a:ahLst/>
          <a:cxnLst/>
          <a:rect l="0" t="0" r="0" b="0"/>
          <a:pathLst>
            <a:path>
              <a:moveTo>
                <a:pt x="0" y="12404"/>
              </a:moveTo>
              <a:lnTo>
                <a:pt x="234648"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720564" y="2288018"/>
        <a:ext cx="11732" cy="11732"/>
      </dsp:txXfrm>
    </dsp:sp>
    <dsp:sp modelId="{B24FC08A-B333-4AB1-93EA-5FD4037CC890}">
      <dsp:nvSpPr>
        <dsp:cNvPr id="0" name=""/>
        <dsp:cNvSpPr/>
      </dsp:nvSpPr>
      <dsp:spPr>
        <a:xfrm>
          <a:off x="6722198" y="1050243"/>
          <a:ext cx="1579971" cy="157997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Formal exam conditions apply</a:t>
          </a:r>
        </a:p>
      </dsp:txBody>
      <dsp:txXfrm>
        <a:off x="6953579" y="1281624"/>
        <a:ext cx="1117209" cy="1117209"/>
      </dsp:txXfrm>
    </dsp:sp>
    <dsp:sp modelId="{BA1E0893-2EF1-4DF4-9627-91DF9F63B879}">
      <dsp:nvSpPr>
        <dsp:cNvPr id="0" name=""/>
        <dsp:cNvSpPr/>
      </dsp:nvSpPr>
      <dsp:spPr>
        <a:xfrm rot="1800000">
          <a:off x="6609106" y="3430251"/>
          <a:ext cx="234648" cy="24809"/>
        </a:xfrm>
        <a:custGeom>
          <a:avLst/>
          <a:gdLst/>
          <a:ahLst/>
          <a:cxnLst/>
          <a:rect l="0" t="0" r="0" b="0"/>
          <a:pathLst>
            <a:path>
              <a:moveTo>
                <a:pt x="0" y="12404"/>
              </a:moveTo>
              <a:lnTo>
                <a:pt x="234648"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720564" y="3436790"/>
        <a:ext cx="11732" cy="11732"/>
      </dsp:txXfrm>
    </dsp:sp>
    <dsp:sp modelId="{95C56F17-370B-408E-9449-A8BD12393A65}">
      <dsp:nvSpPr>
        <dsp:cNvPr id="0" name=""/>
        <dsp:cNvSpPr/>
      </dsp:nvSpPr>
      <dsp:spPr>
        <a:xfrm>
          <a:off x="6722198" y="3106325"/>
          <a:ext cx="1579971" cy="157997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Follow the invigilator’s instructions</a:t>
          </a:r>
        </a:p>
      </dsp:txBody>
      <dsp:txXfrm>
        <a:off x="6953579" y="3337706"/>
        <a:ext cx="1117209" cy="1117209"/>
      </dsp:txXfrm>
    </dsp:sp>
    <dsp:sp modelId="{91C1F935-22C6-4C0C-9941-45206C17F53C}">
      <dsp:nvSpPr>
        <dsp:cNvPr id="0" name=""/>
        <dsp:cNvSpPr/>
      </dsp:nvSpPr>
      <dsp:spPr>
        <a:xfrm rot="5506029">
          <a:off x="5529165" y="3976804"/>
          <a:ext cx="335631" cy="24809"/>
        </a:xfrm>
        <a:custGeom>
          <a:avLst/>
          <a:gdLst/>
          <a:ahLst/>
          <a:cxnLst/>
          <a:rect l="0" t="0" r="0" b="0"/>
          <a:pathLst>
            <a:path>
              <a:moveTo>
                <a:pt x="0" y="12404"/>
              </a:moveTo>
              <a:lnTo>
                <a:pt x="335631"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688590" y="3980818"/>
        <a:ext cx="16781" cy="16781"/>
      </dsp:txXfrm>
    </dsp:sp>
    <dsp:sp modelId="{B93FD31E-E9AE-4EA8-935F-1564D5BDF553}">
      <dsp:nvSpPr>
        <dsp:cNvPr id="0" name=""/>
        <dsp:cNvSpPr/>
      </dsp:nvSpPr>
      <dsp:spPr>
        <a:xfrm>
          <a:off x="4877458" y="4156569"/>
          <a:ext cx="1579971" cy="157997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rPr>
            <a:t>Exam information</a:t>
          </a:r>
        </a:p>
      </dsp:txBody>
      <dsp:txXfrm>
        <a:off x="5108839" y="4387950"/>
        <a:ext cx="1117209" cy="1117209"/>
      </dsp:txXfrm>
    </dsp:sp>
    <dsp:sp modelId="{587BD12C-0F26-423A-B904-F2B9EE11C3A1}">
      <dsp:nvSpPr>
        <dsp:cNvPr id="0" name=""/>
        <dsp:cNvSpPr/>
      </dsp:nvSpPr>
      <dsp:spPr>
        <a:xfrm rot="9000000">
          <a:off x="4619375" y="3430251"/>
          <a:ext cx="234648" cy="24809"/>
        </a:xfrm>
        <a:custGeom>
          <a:avLst/>
          <a:gdLst/>
          <a:ahLst/>
          <a:cxnLst/>
          <a:rect l="0" t="0" r="0" b="0"/>
          <a:pathLst>
            <a:path>
              <a:moveTo>
                <a:pt x="0" y="12404"/>
              </a:moveTo>
              <a:lnTo>
                <a:pt x="234648"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730833" y="3436790"/>
        <a:ext cx="11732" cy="11732"/>
      </dsp:txXfrm>
    </dsp:sp>
    <dsp:sp modelId="{B775B83A-241C-4486-8658-502372936ED1}">
      <dsp:nvSpPr>
        <dsp:cNvPr id="0" name=""/>
        <dsp:cNvSpPr/>
      </dsp:nvSpPr>
      <dsp:spPr>
        <a:xfrm>
          <a:off x="3160960" y="3106325"/>
          <a:ext cx="1579971" cy="157997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Completing the front of your answer booklet</a:t>
          </a:r>
        </a:p>
      </dsp:txBody>
      <dsp:txXfrm>
        <a:off x="3392341" y="3337706"/>
        <a:ext cx="1117209" cy="1117209"/>
      </dsp:txXfrm>
    </dsp:sp>
    <dsp:sp modelId="{147765D5-BE77-402E-8E4A-B66992084E0E}">
      <dsp:nvSpPr>
        <dsp:cNvPr id="0" name=""/>
        <dsp:cNvSpPr/>
      </dsp:nvSpPr>
      <dsp:spPr>
        <a:xfrm rot="12600000">
          <a:off x="4619375" y="2281479"/>
          <a:ext cx="234648" cy="24809"/>
        </a:xfrm>
        <a:custGeom>
          <a:avLst/>
          <a:gdLst/>
          <a:ahLst/>
          <a:cxnLst/>
          <a:rect l="0" t="0" r="0" b="0"/>
          <a:pathLst>
            <a:path>
              <a:moveTo>
                <a:pt x="0" y="12404"/>
              </a:moveTo>
              <a:lnTo>
                <a:pt x="234648"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730833" y="2288018"/>
        <a:ext cx="11732" cy="11732"/>
      </dsp:txXfrm>
    </dsp:sp>
    <dsp:sp modelId="{457D2D0C-B11A-40EC-9A0C-253FFA6612CB}">
      <dsp:nvSpPr>
        <dsp:cNvPr id="0" name=""/>
        <dsp:cNvSpPr/>
      </dsp:nvSpPr>
      <dsp:spPr>
        <a:xfrm>
          <a:off x="3160960" y="1050243"/>
          <a:ext cx="1579971" cy="157997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Additional answer sheets/ booklets</a:t>
          </a:r>
        </a:p>
      </dsp:txBody>
      <dsp:txXfrm>
        <a:off x="3392341" y="1281624"/>
        <a:ext cx="1117209" cy="1117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8C03D-C865-4FD5-9642-6C1A11BF31C8}">
      <dsp:nvSpPr>
        <dsp:cNvPr id="0" name=""/>
        <dsp:cNvSpPr/>
      </dsp:nvSpPr>
      <dsp:spPr>
        <a:xfrm>
          <a:off x="3192711" y="1888639"/>
          <a:ext cx="2445187" cy="18315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b="1" kern="1200" dirty="0"/>
            <a:t>Malpractice</a:t>
          </a:r>
        </a:p>
      </dsp:txBody>
      <dsp:txXfrm>
        <a:off x="3550800" y="2156864"/>
        <a:ext cx="1729009" cy="1295107"/>
      </dsp:txXfrm>
    </dsp:sp>
    <dsp:sp modelId="{AA0FA305-9984-4E89-9A00-CCA07C329599}">
      <dsp:nvSpPr>
        <dsp:cNvPr id="0" name=""/>
        <dsp:cNvSpPr/>
      </dsp:nvSpPr>
      <dsp:spPr>
        <a:xfrm rot="16200000">
          <a:off x="4345738" y="1802417"/>
          <a:ext cx="139131" cy="33311"/>
        </a:xfrm>
        <a:custGeom>
          <a:avLst/>
          <a:gdLst/>
          <a:ahLst/>
          <a:cxnLst/>
          <a:rect l="0" t="0" r="0" b="0"/>
          <a:pathLst>
            <a:path>
              <a:moveTo>
                <a:pt x="0" y="16655"/>
              </a:moveTo>
              <a:lnTo>
                <a:pt x="139131" y="166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411826" y="1815594"/>
        <a:ext cx="6956" cy="6956"/>
      </dsp:txXfrm>
    </dsp:sp>
    <dsp:sp modelId="{9E7E0AAC-52AF-43F8-A5ED-2E3D4D08141F}">
      <dsp:nvSpPr>
        <dsp:cNvPr id="0" name=""/>
        <dsp:cNvSpPr/>
      </dsp:nvSpPr>
      <dsp:spPr>
        <a:xfrm>
          <a:off x="2924250" y="-63031"/>
          <a:ext cx="2982108" cy="18125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Exchanging, obtaining, receiving, or passing on information which could be exam related (or attempting to)</a:t>
          </a:r>
        </a:p>
      </dsp:txBody>
      <dsp:txXfrm>
        <a:off x="3360970" y="202409"/>
        <a:ext cx="2108668" cy="1281658"/>
      </dsp:txXfrm>
    </dsp:sp>
    <dsp:sp modelId="{65F0425C-C927-4C44-A56C-D30B99F8789D}">
      <dsp:nvSpPr>
        <dsp:cNvPr id="0" name=""/>
        <dsp:cNvSpPr/>
      </dsp:nvSpPr>
      <dsp:spPr>
        <a:xfrm rot="20429336">
          <a:off x="5516324" y="2371988"/>
          <a:ext cx="144735" cy="33311"/>
        </a:xfrm>
        <a:custGeom>
          <a:avLst/>
          <a:gdLst/>
          <a:ahLst/>
          <a:cxnLst/>
          <a:rect l="0" t="0" r="0" b="0"/>
          <a:pathLst>
            <a:path>
              <a:moveTo>
                <a:pt x="0" y="16655"/>
              </a:moveTo>
              <a:lnTo>
                <a:pt x="144735" y="166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85073" y="2385026"/>
        <a:ext cx="7236" cy="7236"/>
      </dsp:txXfrm>
    </dsp:sp>
    <dsp:sp modelId="{B478D02E-7EEA-42C5-8781-D80E006487F7}">
      <dsp:nvSpPr>
        <dsp:cNvPr id="0" name=""/>
        <dsp:cNvSpPr/>
      </dsp:nvSpPr>
      <dsp:spPr>
        <a:xfrm>
          <a:off x="5601768" y="1134432"/>
          <a:ext cx="1866544" cy="18377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Introducing unauthorised material into the exam room</a:t>
          </a:r>
        </a:p>
      </dsp:txBody>
      <dsp:txXfrm>
        <a:off x="5875117" y="1403567"/>
        <a:ext cx="1319846" cy="1299502"/>
      </dsp:txXfrm>
    </dsp:sp>
    <dsp:sp modelId="{6E31E0B1-FF66-4397-9ECC-8EE12630EF5F}">
      <dsp:nvSpPr>
        <dsp:cNvPr id="0" name=""/>
        <dsp:cNvSpPr/>
      </dsp:nvSpPr>
      <dsp:spPr>
        <a:xfrm rot="2828593">
          <a:off x="5084707" y="3604710"/>
          <a:ext cx="177210" cy="33311"/>
        </a:xfrm>
        <a:custGeom>
          <a:avLst/>
          <a:gdLst/>
          <a:ahLst/>
          <a:cxnLst/>
          <a:rect l="0" t="0" r="0" b="0"/>
          <a:pathLst>
            <a:path>
              <a:moveTo>
                <a:pt x="0" y="16655"/>
              </a:moveTo>
              <a:lnTo>
                <a:pt x="177210" y="166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68882" y="3616936"/>
        <a:ext cx="8860" cy="8860"/>
      </dsp:txXfrm>
    </dsp:sp>
    <dsp:sp modelId="{840C17A0-DB9D-4C3C-9E18-B24689D031DA}">
      <dsp:nvSpPr>
        <dsp:cNvPr id="0" name=""/>
        <dsp:cNvSpPr/>
      </dsp:nvSpPr>
      <dsp:spPr>
        <a:xfrm>
          <a:off x="4888220" y="3483075"/>
          <a:ext cx="1929783" cy="1741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Undermining the integrity of the exams/ assessments</a:t>
          </a:r>
        </a:p>
      </dsp:txBody>
      <dsp:txXfrm>
        <a:off x="5170830" y="3738170"/>
        <a:ext cx="1364563" cy="1231710"/>
      </dsp:txXfrm>
    </dsp:sp>
    <dsp:sp modelId="{B313EF0C-3405-40B4-B883-CADFF67B0927}">
      <dsp:nvSpPr>
        <dsp:cNvPr id="0" name=""/>
        <dsp:cNvSpPr/>
      </dsp:nvSpPr>
      <dsp:spPr>
        <a:xfrm rot="12075626">
          <a:off x="3054158" y="2313780"/>
          <a:ext cx="285924" cy="33311"/>
        </a:xfrm>
        <a:custGeom>
          <a:avLst/>
          <a:gdLst/>
          <a:ahLst/>
          <a:cxnLst/>
          <a:rect l="0" t="0" r="0" b="0"/>
          <a:pathLst>
            <a:path>
              <a:moveTo>
                <a:pt x="0" y="16655"/>
              </a:moveTo>
              <a:lnTo>
                <a:pt x="285924" y="166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189972" y="2323288"/>
        <a:ext cx="14296" cy="14296"/>
      </dsp:txXfrm>
    </dsp:sp>
    <dsp:sp modelId="{D336524A-5A09-4942-865D-F4C9F87F5EEE}">
      <dsp:nvSpPr>
        <dsp:cNvPr id="0" name=""/>
        <dsp:cNvSpPr/>
      </dsp:nvSpPr>
      <dsp:spPr>
        <a:xfrm>
          <a:off x="1203515" y="1043612"/>
          <a:ext cx="1937361" cy="1776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Breaches of exam conditions</a:t>
          </a:r>
        </a:p>
      </dsp:txBody>
      <dsp:txXfrm>
        <a:off x="1487235" y="1303712"/>
        <a:ext cx="1369921" cy="1255875"/>
      </dsp:txXfrm>
    </dsp:sp>
    <dsp:sp modelId="{AB1B7701-B3C4-4868-B2B9-EF4ED76F42F3}">
      <dsp:nvSpPr>
        <dsp:cNvPr id="0" name=""/>
        <dsp:cNvSpPr/>
      </dsp:nvSpPr>
      <dsp:spPr>
        <a:xfrm rot="8056277">
          <a:off x="3634518" y="3552552"/>
          <a:ext cx="70412" cy="33311"/>
        </a:xfrm>
        <a:custGeom>
          <a:avLst/>
          <a:gdLst/>
          <a:ahLst/>
          <a:cxnLst/>
          <a:rect l="0" t="0" r="0" b="0"/>
          <a:pathLst>
            <a:path>
              <a:moveTo>
                <a:pt x="0" y="16655"/>
              </a:moveTo>
              <a:lnTo>
                <a:pt x="70412" y="166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667964" y="3567448"/>
        <a:ext cx="3520" cy="3520"/>
      </dsp:txXfrm>
    </dsp:sp>
    <dsp:sp modelId="{DD31506E-F7A9-4244-91DD-8E7882278F7D}">
      <dsp:nvSpPr>
        <dsp:cNvPr id="0" name=""/>
        <dsp:cNvSpPr/>
      </dsp:nvSpPr>
      <dsp:spPr>
        <a:xfrm>
          <a:off x="1967321" y="3332767"/>
          <a:ext cx="1990717" cy="1923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Offences relating to the content of the candidates’ work</a:t>
          </a:r>
        </a:p>
      </dsp:txBody>
      <dsp:txXfrm>
        <a:off x="2258855" y="3614443"/>
        <a:ext cx="1407649" cy="136005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D3BF-9B5A-4E46-960E-01F80A707495}"/>
              </a:ext>
            </a:extLst>
          </p:cNvPr>
          <p:cNvSpPr>
            <a:spLocks noGrp="1"/>
          </p:cNvSpPr>
          <p:nvPr>
            <p:ph type="ctrTitle" hasCustomPrompt="1"/>
          </p:nvPr>
        </p:nvSpPr>
        <p:spPr>
          <a:xfrm>
            <a:off x="1524000" y="1122363"/>
            <a:ext cx="9144000" cy="2387600"/>
          </a:xfrm>
        </p:spPr>
        <p:txBody>
          <a:bodyPr anchor="b">
            <a:normAutofit/>
          </a:bodyPr>
          <a:lstStyle>
            <a:lvl1pPr algn="ctr">
              <a:defRPr sz="4000" b="0" i="0" spc="600">
                <a:latin typeface="Avenir Light" panose="020B0402020203020204" pitchFamily="34" charset="77"/>
              </a:defRPr>
            </a:lvl1pPr>
          </a:lstStyle>
          <a:p>
            <a:r>
              <a:rPr lang="en-GB" dirty="0"/>
              <a:t>CLICK TO EDIT </a:t>
            </a:r>
            <a:br>
              <a:rPr lang="en-GB" dirty="0"/>
            </a:br>
            <a:r>
              <a:rPr lang="en-GB" dirty="0"/>
              <a:t>MASTER TITLE STYLE</a:t>
            </a:r>
            <a:endParaRPr lang="en-US" dirty="0"/>
          </a:p>
        </p:txBody>
      </p:sp>
      <p:sp>
        <p:nvSpPr>
          <p:cNvPr id="3" name="Subtitle 2">
            <a:extLst>
              <a:ext uri="{FF2B5EF4-FFF2-40B4-BE49-F238E27FC236}">
                <a16:creationId xmlns:a16="http://schemas.microsoft.com/office/drawing/2014/main" id="{5F8659E3-B88F-4C4D-B98B-3048B3F5F965}"/>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1600" b="1" i="0" spc="600">
                <a:latin typeface="Avenir Blac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F171D2B9-A821-CB4F-AF73-020CB6D05163}"/>
              </a:ext>
            </a:extLst>
          </p:cNvPr>
          <p:cNvSpPr>
            <a:spLocks noGrp="1"/>
          </p:cNvSpPr>
          <p:nvPr>
            <p:ph type="dt" sz="half" idx="10"/>
          </p:nvPr>
        </p:nvSpPr>
        <p:spPr/>
        <p:txBody>
          <a:bodyPr/>
          <a:lstStyle/>
          <a:p>
            <a:fld id="{C975F6F9-58CD-DE43-A592-CE96059B3BD6}" type="datetimeFigureOut">
              <a:rPr lang="en-US" smtClean="0"/>
              <a:t>1/15/25</a:t>
            </a:fld>
            <a:endParaRPr lang="en-US"/>
          </a:p>
        </p:txBody>
      </p:sp>
      <p:sp>
        <p:nvSpPr>
          <p:cNvPr id="5" name="Footer Placeholder 4">
            <a:extLst>
              <a:ext uri="{FF2B5EF4-FFF2-40B4-BE49-F238E27FC236}">
                <a16:creationId xmlns:a16="http://schemas.microsoft.com/office/drawing/2014/main" id="{77A0A4F2-5CDA-4141-B20C-3921FD8C5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CF6AA-C48C-EB4F-ACA2-1073240494A4}"/>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9" name="Picture 8" descr="Logo&#10;&#10;Description automatically generated">
            <a:extLst>
              <a:ext uri="{FF2B5EF4-FFF2-40B4-BE49-F238E27FC236}">
                <a16:creationId xmlns:a16="http://schemas.microsoft.com/office/drawing/2014/main" id="{323B14BF-6098-8D45-90D8-5BB309B84151}"/>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10" name="Picture 9">
            <a:extLst>
              <a:ext uri="{FF2B5EF4-FFF2-40B4-BE49-F238E27FC236}">
                <a16:creationId xmlns:a16="http://schemas.microsoft.com/office/drawing/2014/main" id="{6E5E68F7-E2E4-254B-9913-8CF20B6FCBF7}"/>
              </a:ext>
            </a:extLst>
          </p:cNvPr>
          <p:cNvPicPr>
            <a:picLocks noChangeAspect="1"/>
          </p:cNvPicPr>
          <p:nvPr userDrawn="1"/>
        </p:nvPicPr>
        <p:blipFill>
          <a:blip r:embed="rId3"/>
          <a:stretch>
            <a:fillRect/>
          </a:stretch>
        </p:blipFill>
        <p:spPr>
          <a:xfrm>
            <a:off x="3797300" y="599205"/>
            <a:ext cx="7556500" cy="241300"/>
          </a:xfrm>
          <a:prstGeom prst="rect">
            <a:avLst/>
          </a:prstGeom>
        </p:spPr>
      </p:pic>
      <p:sp>
        <p:nvSpPr>
          <p:cNvPr id="11" name="Rectangle 10">
            <a:extLst>
              <a:ext uri="{FF2B5EF4-FFF2-40B4-BE49-F238E27FC236}">
                <a16:creationId xmlns:a16="http://schemas.microsoft.com/office/drawing/2014/main" id="{D7AD1CFC-3709-3742-B6B0-A2FDCB993712}"/>
              </a:ext>
            </a:extLst>
          </p:cNvPr>
          <p:cNvSpPr/>
          <p:nvPr userDrawn="1"/>
        </p:nvSpPr>
        <p:spPr>
          <a:xfrm>
            <a:off x="-428625" y="6721475"/>
            <a:ext cx="12787313" cy="565150"/>
          </a:xfrm>
          <a:prstGeom prst="rect">
            <a:avLst/>
          </a:prstGeom>
          <a:solidFill>
            <a:srgbClr val="243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87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13A0-5748-9D42-9811-95B9E6328E26}"/>
              </a:ext>
            </a:extLst>
          </p:cNvPr>
          <p:cNvSpPr>
            <a:spLocks noGrp="1"/>
          </p:cNvSpPr>
          <p:nvPr>
            <p:ph type="title" hasCustomPrompt="1"/>
          </p:nvPr>
        </p:nvSpPr>
        <p:spPr>
          <a:xfrm>
            <a:off x="839788" y="1309687"/>
            <a:ext cx="3932237" cy="1600200"/>
          </a:xfrm>
        </p:spPr>
        <p:txBody>
          <a:bodyPr anchor="b">
            <a:normAutofit/>
          </a:bodyPr>
          <a:lstStyle>
            <a:lvl1pPr>
              <a:defRPr sz="2400" spc="6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2276ED7-4DFC-164E-B85B-7132FB603D0A}"/>
              </a:ext>
            </a:extLst>
          </p:cNvPr>
          <p:cNvSpPr>
            <a:spLocks noGrp="1"/>
          </p:cNvSpPr>
          <p:nvPr>
            <p:ph idx="1"/>
          </p:nvPr>
        </p:nvSpPr>
        <p:spPr>
          <a:xfrm>
            <a:off x="5180012" y="127138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65C5598-7547-8348-A4AA-ED7A7ABA8B2B}"/>
              </a:ext>
            </a:extLst>
          </p:cNvPr>
          <p:cNvSpPr>
            <a:spLocks noGrp="1"/>
          </p:cNvSpPr>
          <p:nvPr>
            <p:ph type="body" sz="half" idx="2"/>
          </p:nvPr>
        </p:nvSpPr>
        <p:spPr>
          <a:xfrm>
            <a:off x="839788" y="2909887"/>
            <a:ext cx="3932237" cy="30237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204B616-0FFA-D64A-B142-8B27B262F2C0}"/>
              </a:ext>
            </a:extLst>
          </p:cNvPr>
          <p:cNvSpPr>
            <a:spLocks noGrp="1"/>
          </p:cNvSpPr>
          <p:nvPr>
            <p:ph type="dt" sz="half" idx="10"/>
          </p:nvPr>
        </p:nvSpPr>
        <p:spPr/>
        <p:txBody>
          <a:bodyPr/>
          <a:lstStyle/>
          <a:p>
            <a:fld id="{C975F6F9-58CD-DE43-A592-CE96059B3BD6}" type="datetimeFigureOut">
              <a:rPr lang="en-US" smtClean="0"/>
              <a:t>1/15/25</a:t>
            </a:fld>
            <a:endParaRPr lang="en-US"/>
          </a:p>
        </p:txBody>
      </p:sp>
      <p:sp>
        <p:nvSpPr>
          <p:cNvPr id="6" name="Footer Placeholder 5">
            <a:extLst>
              <a:ext uri="{FF2B5EF4-FFF2-40B4-BE49-F238E27FC236}">
                <a16:creationId xmlns:a16="http://schemas.microsoft.com/office/drawing/2014/main" id="{8F666120-7921-BB49-BE0F-796720844B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1AD444-5448-A941-9243-4F044E53384B}"/>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B943E7EA-32B7-414E-B063-3C04DD2BB5B8}"/>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9" name="Picture 8">
            <a:extLst>
              <a:ext uri="{FF2B5EF4-FFF2-40B4-BE49-F238E27FC236}">
                <a16:creationId xmlns:a16="http://schemas.microsoft.com/office/drawing/2014/main" id="{371BD151-04FA-0145-9652-2E61C01CE9FE}"/>
              </a:ext>
            </a:extLst>
          </p:cNvPr>
          <p:cNvPicPr>
            <a:picLocks noChangeAspect="1"/>
          </p:cNvPicPr>
          <p:nvPr userDrawn="1"/>
        </p:nvPicPr>
        <p:blipFill>
          <a:blip r:embed="rId3"/>
          <a:stretch>
            <a:fillRect/>
          </a:stretch>
        </p:blipFill>
        <p:spPr>
          <a:xfrm>
            <a:off x="3797300" y="599205"/>
            <a:ext cx="7556500" cy="241300"/>
          </a:xfrm>
          <a:prstGeom prst="rect">
            <a:avLst/>
          </a:prstGeom>
        </p:spPr>
      </p:pic>
      <p:sp>
        <p:nvSpPr>
          <p:cNvPr id="10" name="Rectangle 9">
            <a:extLst>
              <a:ext uri="{FF2B5EF4-FFF2-40B4-BE49-F238E27FC236}">
                <a16:creationId xmlns:a16="http://schemas.microsoft.com/office/drawing/2014/main" id="{37504095-BE86-C84C-B5DA-F2ECB670EDB3}"/>
              </a:ext>
            </a:extLst>
          </p:cNvPr>
          <p:cNvSpPr/>
          <p:nvPr userDrawn="1"/>
        </p:nvSpPr>
        <p:spPr>
          <a:xfrm>
            <a:off x="-428625" y="6721475"/>
            <a:ext cx="12787313" cy="565150"/>
          </a:xfrm>
          <a:prstGeom prst="rect">
            <a:avLst/>
          </a:prstGeom>
          <a:solidFill>
            <a:srgbClr val="243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22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80A6-4069-5848-AE66-B40253E580F8}"/>
              </a:ext>
            </a:extLst>
          </p:cNvPr>
          <p:cNvSpPr>
            <a:spLocks noGrp="1"/>
          </p:cNvSpPr>
          <p:nvPr>
            <p:ph type="title" hasCustomPrompt="1"/>
          </p:nvPr>
        </p:nvSpPr>
        <p:spPr>
          <a:xfrm>
            <a:off x="839788" y="987425"/>
            <a:ext cx="3932237" cy="1600200"/>
          </a:xfrm>
        </p:spPr>
        <p:txBody>
          <a:bodyPr anchor="b">
            <a:normAutofit/>
          </a:bodyPr>
          <a:lstStyle>
            <a:lvl1pPr>
              <a:defRPr sz="2400" spc="6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947AB7FD-6804-AE4D-BC55-787D5F33AE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25EDA0-4D1B-C245-8A18-0FD8C7673469}"/>
              </a:ext>
            </a:extLst>
          </p:cNvPr>
          <p:cNvSpPr>
            <a:spLocks noGrp="1"/>
          </p:cNvSpPr>
          <p:nvPr>
            <p:ph type="body" sz="half" idx="2"/>
          </p:nvPr>
        </p:nvSpPr>
        <p:spPr>
          <a:xfrm>
            <a:off x="839788" y="25876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488F76B-9B52-9749-8958-45E0BB60FDB0}"/>
              </a:ext>
            </a:extLst>
          </p:cNvPr>
          <p:cNvSpPr>
            <a:spLocks noGrp="1"/>
          </p:cNvSpPr>
          <p:nvPr>
            <p:ph type="dt" sz="half" idx="10"/>
          </p:nvPr>
        </p:nvSpPr>
        <p:spPr/>
        <p:txBody>
          <a:bodyPr/>
          <a:lstStyle/>
          <a:p>
            <a:fld id="{C975F6F9-58CD-DE43-A592-CE96059B3BD6}" type="datetimeFigureOut">
              <a:rPr lang="en-US" smtClean="0"/>
              <a:t>1/15/25</a:t>
            </a:fld>
            <a:endParaRPr lang="en-US"/>
          </a:p>
        </p:txBody>
      </p:sp>
      <p:sp>
        <p:nvSpPr>
          <p:cNvPr id="6" name="Footer Placeholder 5">
            <a:extLst>
              <a:ext uri="{FF2B5EF4-FFF2-40B4-BE49-F238E27FC236}">
                <a16:creationId xmlns:a16="http://schemas.microsoft.com/office/drawing/2014/main" id="{025BDEC0-53EB-6B4E-9F31-C2D6EFDF5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CC458-BFAB-3A44-9443-A145C6A1EE5D}"/>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89252422-522C-624F-B388-D1278CBCB693}"/>
              </a:ext>
            </a:extLst>
          </p:cNvPr>
          <p:cNvPicPr>
            <a:picLocks noChangeAspect="1"/>
          </p:cNvPicPr>
          <p:nvPr userDrawn="1"/>
        </p:nvPicPr>
        <p:blipFill>
          <a:blip r:embed="rId2"/>
          <a:stretch>
            <a:fillRect/>
          </a:stretch>
        </p:blipFill>
        <p:spPr>
          <a:xfrm>
            <a:off x="755375" y="350660"/>
            <a:ext cx="2382078" cy="516969"/>
          </a:xfrm>
          <a:prstGeom prst="rect">
            <a:avLst/>
          </a:prstGeom>
        </p:spPr>
      </p:pic>
      <p:sp>
        <p:nvSpPr>
          <p:cNvPr id="10" name="Rectangle 9">
            <a:extLst>
              <a:ext uri="{FF2B5EF4-FFF2-40B4-BE49-F238E27FC236}">
                <a16:creationId xmlns:a16="http://schemas.microsoft.com/office/drawing/2014/main" id="{E9D6EB19-46CE-124D-95C3-6A30F724E1FD}"/>
              </a:ext>
            </a:extLst>
          </p:cNvPr>
          <p:cNvSpPr/>
          <p:nvPr userDrawn="1"/>
        </p:nvSpPr>
        <p:spPr>
          <a:xfrm>
            <a:off x="-428625" y="6721475"/>
            <a:ext cx="12787313" cy="565150"/>
          </a:xfrm>
          <a:prstGeom prst="rect">
            <a:avLst/>
          </a:prstGeom>
          <a:solidFill>
            <a:srgbClr val="243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890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E6597-D65A-604A-91FC-797008B2DCE0}"/>
              </a:ext>
            </a:extLst>
          </p:cNvPr>
          <p:cNvSpPr>
            <a:spLocks noGrp="1"/>
          </p:cNvSpPr>
          <p:nvPr>
            <p:ph type="title" hasCustomPrompt="1"/>
          </p:nvPr>
        </p:nvSpPr>
        <p:spPr/>
        <p:txBody>
          <a:bodyPr>
            <a:normAutofit/>
          </a:bodyPr>
          <a:lstStyle>
            <a:lvl1pPr>
              <a:defRPr sz="3600" spc="600"/>
            </a:lvl1p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1B975B04-B231-DE4A-B927-ABCFF83D74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A96E8C-493D-6F4A-8CB3-804BF7535EC0}"/>
              </a:ext>
            </a:extLst>
          </p:cNvPr>
          <p:cNvSpPr>
            <a:spLocks noGrp="1"/>
          </p:cNvSpPr>
          <p:nvPr>
            <p:ph type="dt" sz="half" idx="10"/>
          </p:nvPr>
        </p:nvSpPr>
        <p:spPr/>
        <p:txBody>
          <a:bodyPr/>
          <a:lstStyle/>
          <a:p>
            <a:fld id="{C975F6F9-58CD-DE43-A592-CE96059B3BD6}" type="datetimeFigureOut">
              <a:rPr lang="en-US" smtClean="0"/>
              <a:t>1/15/25</a:t>
            </a:fld>
            <a:endParaRPr lang="en-US"/>
          </a:p>
        </p:txBody>
      </p:sp>
      <p:sp>
        <p:nvSpPr>
          <p:cNvPr id="5" name="Footer Placeholder 4">
            <a:extLst>
              <a:ext uri="{FF2B5EF4-FFF2-40B4-BE49-F238E27FC236}">
                <a16:creationId xmlns:a16="http://schemas.microsoft.com/office/drawing/2014/main" id="{CAA1BA84-A46B-2941-BF20-237CB878E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A9164-C2F9-7B47-9075-074C71923069}"/>
              </a:ext>
            </a:extLst>
          </p:cNvPr>
          <p:cNvSpPr>
            <a:spLocks noGrp="1"/>
          </p:cNvSpPr>
          <p:nvPr>
            <p:ph type="sldNum" sz="quarter" idx="12"/>
          </p:nvPr>
        </p:nvSpPr>
        <p:spPr/>
        <p:txBody>
          <a:bodyPr/>
          <a:lstStyle/>
          <a:p>
            <a:fld id="{E254788C-4702-E54A-A35D-D799C542569C}" type="slidenum">
              <a:rPr lang="en-US" smtClean="0"/>
              <a:t>‹#›</a:t>
            </a:fld>
            <a:endParaRPr lang="en-US"/>
          </a:p>
        </p:txBody>
      </p:sp>
    </p:spTree>
    <p:extLst>
      <p:ext uri="{BB962C8B-B14F-4D97-AF65-F5344CB8AC3E}">
        <p14:creationId xmlns:p14="http://schemas.microsoft.com/office/powerpoint/2010/main" val="948574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A1FCB6-9CEB-EA4F-AAA0-FAA4FE35E5E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14F076A-1D4B-4344-85EB-69D3D33DAE2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5C8104-8475-9245-9525-B121B50526CF}"/>
              </a:ext>
            </a:extLst>
          </p:cNvPr>
          <p:cNvSpPr>
            <a:spLocks noGrp="1"/>
          </p:cNvSpPr>
          <p:nvPr>
            <p:ph type="dt" sz="half" idx="10"/>
          </p:nvPr>
        </p:nvSpPr>
        <p:spPr/>
        <p:txBody>
          <a:bodyPr/>
          <a:lstStyle/>
          <a:p>
            <a:fld id="{C975F6F9-58CD-DE43-A592-CE96059B3BD6}" type="datetimeFigureOut">
              <a:rPr lang="en-US" smtClean="0"/>
              <a:t>1/15/25</a:t>
            </a:fld>
            <a:endParaRPr lang="en-US"/>
          </a:p>
        </p:txBody>
      </p:sp>
      <p:sp>
        <p:nvSpPr>
          <p:cNvPr id="5" name="Footer Placeholder 4">
            <a:extLst>
              <a:ext uri="{FF2B5EF4-FFF2-40B4-BE49-F238E27FC236}">
                <a16:creationId xmlns:a16="http://schemas.microsoft.com/office/drawing/2014/main" id="{4D03ADFB-DE97-C849-83F1-77863F310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1DD88-265D-3944-9701-DA10B59C5294}"/>
              </a:ext>
            </a:extLst>
          </p:cNvPr>
          <p:cNvSpPr>
            <a:spLocks noGrp="1"/>
          </p:cNvSpPr>
          <p:nvPr>
            <p:ph type="sldNum" sz="quarter" idx="12"/>
          </p:nvPr>
        </p:nvSpPr>
        <p:spPr/>
        <p:txBody>
          <a:bodyPr/>
          <a:lstStyle/>
          <a:p>
            <a:fld id="{E254788C-4702-E54A-A35D-D799C542569C}" type="slidenum">
              <a:rPr lang="en-US" smtClean="0"/>
              <a:t>‹#›</a:t>
            </a:fld>
            <a:endParaRPr lang="en-US"/>
          </a:p>
        </p:txBody>
      </p:sp>
    </p:spTree>
    <p:extLst>
      <p:ext uri="{BB962C8B-B14F-4D97-AF65-F5344CB8AC3E}">
        <p14:creationId xmlns:p14="http://schemas.microsoft.com/office/powerpoint/2010/main" val="355083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D3BF-9B5A-4E46-960E-01F80A707495}"/>
              </a:ext>
            </a:extLst>
          </p:cNvPr>
          <p:cNvSpPr>
            <a:spLocks noGrp="1"/>
          </p:cNvSpPr>
          <p:nvPr>
            <p:ph type="ctrTitle" hasCustomPrompt="1"/>
          </p:nvPr>
        </p:nvSpPr>
        <p:spPr>
          <a:xfrm>
            <a:off x="1524000" y="1122363"/>
            <a:ext cx="9144000" cy="2387600"/>
          </a:xfrm>
        </p:spPr>
        <p:txBody>
          <a:bodyPr anchor="b">
            <a:normAutofit/>
          </a:bodyPr>
          <a:lstStyle>
            <a:lvl1pPr algn="ctr">
              <a:defRPr sz="4000" b="0" i="0" spc="600">
                <a:solidFill>
                  <a:schemeClr val="bg1"/>
                </a:solidFill>
                <a:latin typeface="Avenir Light" panose="020B0402020203020204" pitchFamily="34" charset="77"/>
              </a:defRPr>
            </a:lvl1pPr>
          </a:lstStyle>
          <a:p>
            <a:r>
              <a:rPr lang="en-GB" dirty="0"/>
              <a:t>CLICK TO EDIT </a:t>
            </a:r>
            <a:br>
              <a:rPr lang="en-GB" dirty="0"/>
            </a:br>
            <a:r>
              <a:rPr lang="en-GB" dirty="0"/>
              <a:t>MASTER TITLE STYLE</a:t>
            </a:r>
            <a:endParaRPr lang="en-US" dirty="0"/>
          </a:p>
        </p:txBody>
      </p:sp>
      <p:sp>
        <p:nvSpPr>
          <p:cNvPr id="3" name="Subtitle 2">
            <a:extLst>
              <a:ext uri="{FF2B5EF4-FFF2-40B4-BE49-F238E27FC236}">
                <a16:creationId xmlns:a16="http://schemas.microsoft.com/office/drawing/2014/main" id="{5F8659E3-B88F-4C4D-B98B-3048B3F5F965}"/>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1600" b="1" i="0" spc="600">
                <a:solidFill>
                  <a:schemeClr val="bg1"/>
                </a:solidFill>
                <a:latin typeface="Avenir Blac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F171D2B9-A821-CB4F-AF73-020CB6D05163}"/>
              </a:ext>
            </a:extLst>
          </p:cNvPr>
          <p:cNvSpPr>
            <a:spLocks noGrp="1"/>
          </p:cNvSpPr>
          <p:nvPr>
            <p:ph type="dt" sz="half" idx="10"/>
          </p:nvPr>
        </p:nvSpPr>
        <p:spPr/>
        <p:txBody>
          <a:bodyPr/>
          <a:lstStyle/>
          <a:p>
            <a:fld id="{C975F6F9-58CD-DE43-A592-CE96059B3BD6}" type="datetimeFigureOut">
              <a:rPr lang="en-US" smtClean="0"/>
              <a:t>1/15/25</a:t>
            </a:fld>
            <a:endParaRPr lang="en-US"/>
          </a:p>
        </p:txBody>
      </p:sp>
      <p:sp>
        <p:nvSpPr>
          <p:cNvPr id="5" name="Footer Placeholder 4">
            <a:extLst>
              <a:ext uri="{FF2B5EF4-FFF2-40B4-BE49-F238E27FC236}">
                <a16:creationId xmlns:a16="http://schemas.microsoft.com/office/drawing/2014/main" id="{77A0A4F2-5CDA-4141-B20C-3921FD8C5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CF6AA-C48C-EB4F-ACA2-1073240494A4}"/>
              </a:ext>
            </a:extLst>
          </p:cNvPr>
          <p:cNvSpPr>
            <a:spLocks noGrp="1"/>
          </p:cNvSpPr>
          <p:nvPr>
            <p:ph type="sldNum" sz="quarter" idx="12"/>
          </p:nvPr>
        </p:nvSpPr>
        <p:spPr/>
        <p:txBody>
          <a:bodyPr/>
          <a:lstStyle/>
          <a:p>
            <a:fld id="{E254788C-4702-E54A-A35D-D799C542569C}" type="slidenum">
              <a:rPr lang="en-US" smtClean="0"/>
              <a:t>‹#›</a:t>
            </a:fld>
            <a:endParaRPr lang="en-US"/>
          </a:p>
        </p:txBody>
      </p:sp>
      <p:sp>
        <p:nvSpPr>
          <p:cNvPr id="11" name="Rectangle 10">
            <a:extLst>
              <a:ext uri="{FF2B5EF4-FFF2-40B4-BE49-F238E27FC236}">
                <a16:creationId xmlns:a16="http://schemas.microsoft.com/office/drawing/2014/main" id="{D7AD1CFC-3709-3742-B6B0-A2FDCB993712}"/>
              </a:ext>
            </a:extLst>
          </p:cNvPr>
          <p:cNvSpPr/>
          <p:nvPr userDrawn="1"/>
        </p:nvSpPr>
        <p:spPr>
          <a:xfrm>
            <a:off x="-428625" y="6721475"/>
            <a:ext cx="12787313" cy="565150"/>
          </a:xfrm>
          <a:prstGeom prst="rect">
            <a:avLst/>
          </a:prstGeom>
          <a:solidFill>
            <a:srgbClr val="243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24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448F-BF47-8F45-BD05-1AE76F7D495B}"/>
              </a:ext>
            </a:extLst>
          </p:cNvPr>
          <p:cNvSpPr>
            <a:spLocks noGrp="1"/>
          </p:cNvSpPr>
          <p:nvPr>
            <p:ph type="title" hasCustomPrompt="1"/>
          </p:nvPr>
        </p:nvSpPr>
        <p:spPr>
          <a:xfrm>
            <a:off x="838200" y="1150316"/>
            <a:ext cx="10515600" cy="1325563"/>
          </a:xfrm>
        </p:spPr>
        <p:txBody>
          <a:bodyPr>
            <a:normAutofit/>
          </a:bodyPr>
          <a:lstStyle>
            <a:lvl1pPr>
              <a:defRPr sz="3200" spc="6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83DC21D-395E-4141-9D07-73D6DC37BEEC}"/>
              </a:ext>
            </a:extLst>
          </p:cNvPr>
          <p:cNvSpPr>
            <a:spLocks noGrp="1"/>
          </p:cNvSpPr>
          <p:nvPr>
            <p:ph idx="1"/>
          </p:nvPr>
        </p:nvSpPr>
        <p:spPr>
          <a:xfrm>
            <a:off x="838200" y="2610816"/>
            <a:ext cx="10515600" cy="338248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0A5A425D-5B19-5C44-BB9D-1F2CE1F7DCEF}"/>
              </a:ext>
            </a:extLst>
          </p:cNvPr>
          <p:cNvSpPr>
            <a:spLocks noGrp="1"/>
          </p:cNvSpPr>
          <p:nvPr>
            <p:ph type="dt" sz="half" idx="10"/>
          </p:nvPr>
        </p:nvSpPr>
        <p:spPr/>
        <p:txBody>
          <a:bodyPr/>
          <a:lstStyle/>
          <a:p>
            <a:fld id="{C975F6F9-58CD-DE43-A592-CE96059B3BD6}" type="datetimeFigureOut">
              <a:rPr lang="en-US" smtClean="0"/>
              <a:t>1/15/25</a:t>
            </a:fld>
            <a:endParaRPr lang="en-US"/>
          </a:p>
        </p:txBody>
      </p:sp>
      <p:sp>
        <p:nvSpPr>
          <p:cNvPr id="5" name="Footer Placeholder 4">
            <a:extLst>
              <a:ext uri="{FF2B5EF4-FFF2-40B4-BE49-F238E27FC236}">
                <a16:creationId xmlns:a16="http://schemas.microsoft.com/office/drawing/2014/main" id="{A9E9BD93-D650-E947-91D6-4ADAA2867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C30BC-F3D0-AD45-BC05-26289DA97F7A}"/>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D9F7F7DA-289B-2E4B-AC90-19A8349E4B2C}"/>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8" name="Picture 7">
            <a:extLst>
              <a:ext uri="{FF2B5EF4-FFF2-40B4-BE49-F238E27FC236}">
                <a16:creationId xmlns:a16="http://schemas.microsoft.com/office/drawing/2014/main" id="{7321CD02-EEE7-6C42-9846-796335D6434B}"/>
              </a:ext>
            </a:extLst>
          </p:cNvPr>
          <p:cNvPicPr>
            <a:picLocks noChangeAspect="1"/>
          </p:cNvPicPr>
          <p:nvPr userDrawn="1"/>
        </p:nvPicPr>
        <p:blipFill>
          <a:blip r:embed="rId3"/>
          <a:stretch>
            <a:fillRect/>
          </a:stretch>
        </p:blipFill>
        <p:spPr>
          <a:xfrm>
            <a:off x="3797300" y="599205"/>
            <a:ext cx="7556500" cy="241300"/>
          </a:xfrm>
          <a:prstGeom prst="rect">
            <a:avLst/>
          </a:prstGeom>
        </p:spPr>
      </p:pic>
    </p:spTree>
    <p:extLst>
      <p:ext uri="{BB962C8B-B14F-4D97-AF65-F5344CB8AC3E}">
        <p14:creationId xmlns:p14="http://schemas.microsoft.com/office/powerpoint/2010/main" val="16182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29AE-BBD7-1A4B-B3F2-A0CB558E8929}"/>
              </a:ext>
            </a:extLst>
          </p:cNvPr>
          <p:cNvSpPr>
            <a:spLocks noGrp="1"/>
          </p:cNvSpPr>
          <p:nvPr>
            <p:ph type="title" hasCustomPrompt="1"/>
          </p:nvPr>
        </p:nvSpPr>
        <p:spPr>
          <a:xfrm>
            <a:off x="831850" y="1709738"/>
            <a:ext cx="10515600" cy="2852737"/>
          </a:xfrm>
        </p:spPr>
        <p:txBody>
          <a:bodyPr anchor="b">
            <a:normAutofit/>
          </a:bodyPr>
          <a:lstStyle>
            <a:lvl1pPr>
              <a:defRPr sz="4000" spc="6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372397-EA95-E147-B104-EA4133664C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917C2DA-3D9B-4042-B82C-4CA1ABFC5428}"/>
              </a:ext>
            </a:extLst>
          </p:cNvPr>
          <p:cNvSpPr>
            <a:spLocks noGrp="1"/>
          </p:cNvSpPr>
          <p:nvPr>
            <p:ph type="dt" sz="half" idx="10"/>
          </p:nvPr>
        </p:nvSpPr>
        <p:spPr/>
        <p:txBody>
          <a:bodyPr/>
          <a:lstStyle/>
          <a:p>
            <a:fld id="{C975F6F9-58CD-DE43-A592-CE96059B3BD6}" type="datetimeFigureOut">
              <a:rPr lang="en-US" smtClean="0"/>
              <a:t>1/15/25</a:t>
            </a:fld>
            <a:endParaRPr lang="en-US"/>
          </a:p>
        </p:txBody>
      </p:sp>
      <p:sp>
        <p:nvSpPr>
          <p:cNvPr id="5" name="Footer Placeholder 4">
            <a:extLst>
              <a:ext uri="{FF2B5EF4-FFF2-40B4-BE49-F238E27FC236}">
                <a16:creationId xmlns:a16="http://schemas.microsoft.com/office/drawing/2014/main" id="{21DE9BE4-AC96-434D-AFB4-F5EC77FC1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1FAE3-13F7-344D-B6DB-4B721A74BEDC}"/>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630EAF89-EFC8-4749-A063-14D47D3A8ADD}"/>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8" name="Picture 7">
            <a:extLst>
              <a:ext uri="{FF2B5EF4-FFF2-40B4-BE49-F238E27FC236}">
                <a16:creationId xmlns:a16="http://schemas.microsoft.com/office/drawing/2014/main" id="{2D925BD3-DCC6-7740-89B8-6F82A6659B07}"/>
              </a:ext>
            </a:extLst>
          </p:cNvPr>
          <p:cNvPicPr>
            <a:picLocks noChangeAspect="1"/>
          </p:cNvPicPr>
          <p:nvPr userDrawn="1"/>
        </p:nvPicPr>
        <p:blipFill>
          <a:blip r:embed="rId3"/>
          <a:stretch>
            <a:fillRect/>
          </a:stretch>
        </p:blipFill>
        <p:spPr>
          <a:xfrm>
            <a:off x="3797300" y="599205"/>
            <a:ext cx="7556500" cy="241300"/>
          </a:xfrm>
          <a:prstGeom prst="rect">
            <a:avLst/>
          </a:prstGeom>
        </p:spPr>
      </p:pic>
    </p:spTree>
    <p:extLst>
      <p:ext uri="{BB962C8B-B14F-4D97-AF65-F5344CB8AC3E}">
        <p14:creationId xmlns:p14="http://schemas.microsoft.com/office/powerpoint/2010/main" val="3738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5262-C820-FF40-A569-D42532054200}"/>
              </a:ext>
            </a:extLst>
          </p:cNvPr>
          <p:cNvSpPr>
            <a:spLocks noGrp="1"/>
          </p:cNvSpPr>
          <p:nvPr>
            <p:ph type="title" hasCustomPrompt="1"/>
          </p:nvPr>
        </p:nvSpPr>
        <p:spPr>
          <a:xfrm>
            <a:off x="838200" y="1359038"/>
            <a:ext cx="10515600" cy="1325563"/>
          </a:xfrm>
        </p:spPr>
        <p:txBody>
          <a:bodyPr>
            <a:normAutofit/>
          </a:bodyPr>
          <a:lstStyle>
            <a:lvl1pPr>
              <a:defRPr sz="2800" b="0" i="0" spc="600" baseline="0">
                <a:latin typeface="Avenir Light" panose="020B0402020203020204" pitchFamily="34"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3336ACE-E516-C645-8D54-BF2AF7385084}"/>
              </a:ext>
            </a:extLst>
          </p:cNvPr>
          <p:cNvSpPr>
            <a:spLocks noGrp="1"/>
          </p:cNvSpPr>
          <p:nvPr>
            <p:ph sz="half" idx="1"/>
          </p:nvPr>
        </p:nvSpPr>
        <p:spPr>
          <a:xfrm>
            <a:off x="838200" y="2819538"/>
            <a:ext cx="5181600" cy="316381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52CF33B3-E372-1D44-BBE6-0725FA257F68}"/>
              </a:ext>
            </a:extLst>
          </p:cNvPr>
          <p:cNvSpPr>
            <a:spLocks noGrp="1"/>
          </p:cNvSpPr>
          <p:nvPr>
            <p:ph sz="half" idx="2"/>
          </p:nvPr>
        </p:nvSpPr>
        <p:spPr>
          <a:xfrm>
            <a:off x="6172200" y="2819538"/>
            <a:ext cx="5181600" cy="31638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F5D9A73-0705-754F-9357-BF381A095C94}"/>
              </a:ext>
            </a:extLst>
          </p:cNvPr>
          <p:cNvSpPr>
            <a:spLocks noGrp="1"/>
          </p:cNvSpPr>
          <p:nvPr>
            <p:ph type="dt" sz="half" idx="10"/>
          </p:nvPr>
        </p:nvSpPr>
        <p:spPr/>
        <p:txBody>
          <a:bodyPr/>
          <a:lstStyle/>
          <a:p>
            <a:fld id="{C975F6F9-58CD-DE43-A592-CE96059B3BD6}" type="datetimeFigureOut">
              <a:rPr lang="en-US" smtClean="0"/>
              <a:t>1/15/25</a:t>
            </a:fld>
            <a:endParaRPr lang="en-US"/>
          </a:p>
        </p:txBody>
      </p:sp>
      <p:sp>
        <p:nvSpPr>
          <p:cNvPr id="6" name="Footer Placeholder 5">
            <a:extLst>
              <a:ext uri="{FF2B5EF4-FFF2-40B4-BE49-F238E27FC236}">
                <a16:creationId xmlns:a16="http://schemas.microsoft.com/office/drawing/2014/main" id="{4893779E-FBDA-7A4F-953F-6E03B812F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96E47F-E1C0-1F4A-A16D-A0FC9806DF0C}"/>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656D7A57-A1FD-AC44-B408-D2F0E825B089}"/>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11" name="Picture 10">
            <a:extLst>
              <a:ext uri="{FF2B5EF4-FFF2-40B4-BE49-F238E27FC236}">
                <a16:creationId xmlns:a16="http://schemas.microsoft.com/office/drawing/2014/main" id="{7DBF767B-A817-904A-8C63-7FB35BF08208}"/>
              </a:ext>
            </a:extLst>
          </p:cNvPr>
          <p:cNvPicPr>
            <a:picLocks noChangeAspect="1"/>
          </p:cNvPicPr>
          <p:nvPr userDrawn="1"/>
        </p:nvPicPr>
        <p:blipFill>
          <a:blip r:embed="rId3"/>
          <a:stretch>
            <a:fillRect/>
          </a:stretch>
        </p:blipFill>
        <p:spPr>
          <a:xfrm>
            <a:off x="3797300" y="599205"/>
            <a:ext cx="7556500" cy="241300"/>
          </a:xfrm>
          <a:prstGeom prst="rect">
            <a:avLst/>
          </a:prstGeom>
        </p:spPr>
      </p:pic>
    </p:spTree>
    <p:extLst>
      <p:ext uri="{BB962C8B-B14F-4D97-AF65-F5344CB8AC3E}">
        <p14:creationId xmlns:p14="http://schemas.microsoft.com/office/powerpoint/2010/main" val="3214161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2435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5262-C820-FF40-A569-D42532054200}"/>
              </a:ext>
            </a:extLst>
          </p:cNvPr>
          <p:cNvSpPr>
            <a:spLocks noGrp="1"/>
          </p:cNvSpPr>
          <p:nvPr>
            <p:ph type="title" hasCustomPrompt="1"/>
          </p:nvPr>
        </p:nvSpPr>
        <p:spPr>
          <a:xfrm>
            <a:off x="838200" y="1359038"/>
            <a:ext cx="10515600" cy="1325563"/>
          </a:xfrm>
        </p:spPr>
        <p:txBody>
          <a:bodyPr>
            <a:normAutofit/>
          </a:bodyPr>
          <a:lstStyle>
            <a:lvl1pPr>
              <a:defRPr sz="2800" b="0" i="0" spc="600" baseline="0">
                <a:solidFill>
                  <a:schemeClr val="bg1"/>
                </a:solidFill>
                <a:latin typeface="Avenir Light" panose="020B0402020203020204" pitchFamily="34"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3336ACE-E516-C645-8D54-BF2AF7385084}"/>
              </a:ext>
            </a:extLst>
          </p:cNvPr>
          <p:cNvSpPr>
            <a:spLocks noGrp="1"/>
          </p:cNvSpPr>
          <p:nvPr>
            <p:ph sz="half" idx="1"/>
          </p:nvPr>
        </p:nvSpPr>
        <p:spPr>
          <a:xfrm>
            <a:off x="838200" y="2819538"/>
            <a:ext cx="5181600" cy="31638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52CF33B3-E372-1D44-BBE6-0725FA257F68}"/>
              </a:ext>
            </a:extLst>
          </p:cNvPr>
          <p:cNvSpPr>
            <a:spLocks noGrp="1"/>
          </p:cNvSpPr>
          <p:nvPr>
            <p:ph sz="half" idx="2"/>
          </p:nvPr>
        </p:nvSpPr>
        <p:spPr>
          <a:xfrm>
            <a:off x="6172200" y="2819538"/>
            <a:ext cx="5181600" cy="31638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4F5D9A73-0705-754F-9357-BF381A095C94}"/>
              </a:ext>
            </a:extLst>
          </p:cNvPr>
          <p:cNvSpPr>
            <a:spLocks noGrp="1"/>
          </p:cNvSpPr>
          <p:nvPr>
            <p:ph type="dt" sz="half" idx="10"/>
          </p:nvPr>
        </p:nvSpPr>
        <p:spPr/>
        <p:txBody>
          <a:bodyPr/>
          <a:lstStyle/>
          <a:p>
            <a:fld id="{C975F6F9-58CD-DE43-A592-CE96059B3BD6}" type="datetimeFigureOut">
              <a:rPr lang="en-US" smtClean="0"/>
              <a:t>1/15/25</a:t>
            </a:fld>
            <a:endParaRPr lang="en-US"/>
          </a:p>
        </p:txBody>
      </p:sp>
      <p:sp>
        <p:nvSpPr>
          <p:cNvPr id="6" name="Footer Placeholder 5">
            <a:extLst>
              <a:ext uri="{FF2B5EF4-FFF2-40B4-BE49-F238E27FC236}">
                <a16:creationId xmlns:a16="http://schemas.microsoft.com/office/drawing/2014/main" id="{4893779E-FBDA-7A4F-953F-6E03B812F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96E47F-E1C0-1F4A-A16D-A0FC9806DF0C}"/>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11" name="Picture 10">
            <a:extLst>
              <a:ext uri="{FF2B5EF4-FFF2-40B4-BE49-F238E27FC236}">
                <a16:creationId xmlns:a16="http://schemas.microsoft.com/office/drawing/2014/main" id="{7DBF767B-A817-904A-8C63-7FB35BF08208}"/>
              </a:ext>
            </a:extLst>
          </p:cNvPr>
          <p:cNvPicPr>
            <a:picLocks noChangeAspect="1"/>
          </p:cNvPicPr>
          <p:nvPr userDrawn="1"/>
        </p:nvPicPr>
        <p:blipFill>
          <a:blip r:embed="rId2"/>
          <a:stretch>
            <a:fillRect/>
          </a:stretch>
        </p:blipFill>
        <p:spPr>
          <a:xfrm>
            <a:off x="3797300" y="599205"/>
            <a:ext cx="7556500" cy="241300"/>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5C0702AF-646B-0C49-9CC3-E0EC06BCA6F7}"/>
              </a:ext>
            </a:extLst>
          </p:cNvPr>
          <p:cNvPicPr>
            <a:picLocks noChangeAspect="1"/>
          </p:cNvPicPr>
          <p:nvPr userDrawn="1"/>
        </p:nvPicPr>
        <p:blipFill>
          <a:blip r:embed="rId3"/>
          <a:stretch>
            <a:fillRect/>
          </a:stretch>
        </p:blipFill>
        <p:spPr>
          <a:xfrm>
            <a:off x="760609" y="342607"/>
            <a:ext cx="2374081" cy="515234"/>
          </a:xfrm>
          <a:prstGeom prst="rect">
            <a:avLst/>
          </a:prstGeom>
        </p:spPr>
      </p:pic>
    </p:spTree>
    <p:extLst>
      <p:ext uri="{BB962C8B-B14F-4D97-AF65-F5344CB8AC3E}">
        <p14:creationId xmlns:p14="http://schemas.microsoft.com/office/powerpoint/2010/main" val="293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FE6C7-BE9F-EE4F-AC2A-88281607E3DA}"/>
              </a:ext>
            </a:extLst>
          </p:cNvPr>
          <p:cNvSpPr>
            <a:spLocks noGrp="1"/>
          </p:cNvSpPr>
          <p:nvPr>
            <p:ph type="title" hasCustomPrompt="1"/>
          </p:nvPr>
        </p:nvSpPr>
        <p:spPr>
          <a:xfrm>
            <a:off x="839788" y="1110560"/>
            <a:ext cx="10515600" cy="1325563"/>
          </a:xfrm>
        </p:spPr>
        <p:txBody>
          <a:bodyPr>
            <a:normAutofit/>
          </a:bodyPr>
          <a:lstStyle>
            <a:lvl1pPr>
              <a:defRPr sz="3200" spc="6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D6FA982-F2A2-6C49-9F61-10B5B453D014}"/>
              </a:ext>
            </a:extLst>
          </p:cNvPr>
          <p:cNvSpPr>
            <a:spLocks noGrp="1"/>
          </p:cNvSpPr>
          <p:nvPr>
            <p:ph type="body" idx="1"/>
          </p:nvPr>
        </p:nvSpPr>
        <p:spPr>
          <a:xfrm>
            <a:off x="839788" y="242659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6FB519A-E328-384E-B4CA-46DE5248FE14}"/>
              </a:ext>
            </a:extLst>
          </p:cNvPr>
          <p:cNvSpPr>
            <a:spLocks noGrp="1"/>
          </p:cNvSpPr>
          <p:nvPr>
            <p:ph sz="half" idx="2"/>
          </p:nvPr>
        </p:nvSpPr>
        <p:spPr>
          <a:xfrm>
            <a:off x="839788" y="3250510"/>
            <a:ext cx="5157787" cy="280242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C6B13EDE-F39A-AF42-9EC8-C038B854E7F7}"/>
              </a:ext>
            </a:extLst>
          </p:cNvPr>
          <p:cNvSpPr>
            <a:spLocks noGrp="1"/>
          </p:cNvSpPr>
          <p:nvPr>
            <p:ph type="body" sz="quarter" idx="3"/>
          </p:nvPr>
        </p:nvSpPr>
        <p:spPr>
          <a:xfrm>
            <a:off x="6172200" y="242659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48E979-B8FF-C645-B0E6-15F2930270B0}"/>
              </a:ext>
            </a:extLst>
          </p:cNvPr>
          <p:cNvSpPr>
            <a:spLocks noGrp="1"/>
          </p:cNvSpPr>
          <p:nvPr>
            <p:ph sz="quarter" idx="4"/>
          </p:nvPr>
        </p:nvSpPr>
        <p:spPr>
          <a:xfrm>
            <a:off x="6172200" y="3250510"/>
            <a:ext cx="5183188" cy="28024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13EC0E8-2B57-904C-BC0A-10AB51167FB1}"/>
              </a:ext>
            </a:extLst>
          </p:cNvPr>
          <p:cNvSpPr>
            <a:spLocks noGrp="1"/>
          </p:cNvSpPr>
          <p:nvPr>
            <p:ph type="dt" sz="half" idx="10"/>
          </p:nvPr>
        </p:nvSpPr>
        <p:spPr/>
        <p:txBody>
          <a:bodyPr/>
          <a:lstStyle/>
          <a:p>
            <a:fld id="{C975F6F9-58CD-DE43-A592-CE96059B3BD6}" type="datetimeFigureOut">
              <a:rPr lang="en-US" smtClean="0"/>
              <a:t>1/15/25</a:t>
            </a:fld>
            <a:endParaRPr lang="en-US"/>
          </a:p>
        </p:txBody>
      </p:sp>
      <p:sp>
        <p:nvSpPr>
          <p:cNvPr id="8" name="Footer Placeholder 7">
            <a:extLst>
              <a:ext uri="{FF2B5EF4-FFF2-40B4-BE49-F238E27FC236}">
                <a16:creationId xmlns:a16="http://schemas.microsoft.com/office/drawing/2014/main" id="{DBE18A2D-CDE8-DF47-80C2-C714C8E786E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AFE736-8A7C-5945-9C1A-EBF28EC85E55}"/>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26E3DC10-0D37-F249-882B-D903BEF88FAB}"/>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11" name="Picture 10">
            <a:extLst>
              <a:ext uri="{FF2B5EF4-FFF2-40B4-BE49-F238E27FC236}">
                <a16:creationId xmlns:a16="http://schemas.microsoft.com/office/drawing/2014/main" id="{9A750B4B-D164-134B-9CE2-AC9F95FAB475}"/>
              </a:ext>
            </a:extLst>
          </p:cNvPr>
          <p:cNvPicPr>
            <a:picLocks noChangeAspect="1"/>
          </p:cNvPicPr>
          <p:nvPr userDrawn="1"/>
        </p:nvPicPr>
        <p:blipFill>
          <a:blip r:embed="rId3"/>
          <a:stretch>
            <a:fillRect/>
          </a:stretch>
        </p:blipFill>
        <p:spPr>
          <a:xfrm>
            <a:off x="3797300" y="599205"/>
            <a:ext cx="7556500" cy="241300"/>
          </a:xfrm>
          <a:prstGeom prst="rect">
            <a:avLst/>
          </a:prstGeom>
        </p:spPr>
      </p:pic>
    </p:spTree>
    <p:extLst>
      <p:ext uri="{BB962C8B-B14F-4D97-AF65-F5344CB8AC3E}">
        <p14:creationId xmlns:p14="http://schemas.microsoft.com/office/powerpoint/2010/main" val="185706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9E28-4801-A940-A2F8-FCF0AEC9A6EE}"/>
              </a:ext>
            </a:extLst>
          </p:cNvPr>
          <p:cNvSpPr>
            <a:spLocks noGrp="1"/>
          </p:cNvSpPr>
          <p:nvPr>
            <p:ph type="title" hasCustomPrompt="1"/>
          </p:nvPr>
        </p:nvSpPr>
        <p:spPr>
          <a:xfrm>
            <a:off x="838200" y="1200012"/>
            <a:ext cx="10515600" cy="1325563"/>
          </a:xfrm>
        </p:spPr>
        <p:txBody>
          <a:bodyPr>
            <a:normAutofit/>
          </a:bodyPr>
          <a:lstStyle>
            <a:lvl1pPr>
              <a:defRPr sz="3600" spc="600"/>
            </a:lvl1p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3D84DFD0-4A6A-6543-BE25-710D10C1AF7C}"/>
              </a:ext>
            </a:extLst>
          </p:cNvPr>
          <p:cNvSpPr>
            <a:spLocks noGrp="1"/>
          </p:cNvSpPr>
          <p:nvPr>
            <p:ph type="dt" sz="half" idx="10"/>
          </p:nvPr>
        </p:nvSpPr>
        <p:spPr/>
        <p:txBody>
          <a:bodyPr/>
          <a:lstStyle/>
          <a:p>
            <a:fld id="{C975F6F9-58CD-DE43-A592-CE96059B3BD6}" type="datetimeFigureOut">
              <a:rPr lang="en-US" smtClean="0"/>
              <a:t>1/15/25</a:t>
            </a:fld>
            <a:endParaRPr lang="en-US"/>
          </a:p>
        </p:txBody>
      </p:sp>
      <p:sp>
        <p:nvSpPr>
          <p:cNvPr id="4" name="Footer Placeholder 3">
            <a:extLst>
              <a:ext uri="{FF2B5EF4-FFF2-40B4-BE49-F238E27FC236}">
                <a16:creationId xmlns:a16="http://schemas.microsoft.com/office/drawing/2014/main" id="{EE86A9FD-6F74-C340-8A8A-AFAF99B116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5229EB-7770-7A42-9956-F90F9D1122AC}"/>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6" name="Picture 5" descr="Logo&#10;&#10;Description automatically generated">
            <a:extLst>
              <a:ext uri="{FF2B5EF4-FFF2-40B4-BE49-F238E27FC236}">
                <a16:creationId xmlns:a16="http://schemas.microsoft.com/office/drawing/2014/main" id="{233B3AB4-9D35-B84C-B1F6-C7839409F599}"/>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7" name="Picture 6">
            <a:extLst>
              <a:ext uri="{FF2B5EF4-FFF2-40B4-BE49-F238E27FC236}">
                <a16:creationId xmlns:a16="http://schemas.microsoft.com/office/drawing/2014/main" id="{E9B7A4FF-F1F5-614B-AE43-466BA9C45857}"/>
              </a:ext>
            </a:extLst>
          </p:cNvPr>
          <p:cNvPicPr>
            <a:picLocks noChangeAspect="1"/>
          </p:cNvPicPr>
          <p:nvPr userDrawn="1"/>
        </p:nvPicPr>
        <p:blipFill>
          <a:blip r:embed="rId3"/>
          <a:stretch>
            <a:fillRect/>
          </a:stretch>
        </p:blipFill>
        <p:spPr>
          <a:xfrm>
            <a:off x="3797300" y="599205"/>
            <a:ext cx="7556500" cy="241300"/>
          </a:xfrm>
          <a:prstGeom prst="rect">
            <a:avLst/>
          </a:prstGeom>
        </p:spPr>
      </p:pic>
      <p:sp>
        <p:nvSpPr>
          <p:cNvPr id="8" name="Rectangle 7">
            <a:extLst>
              <a:ext uri="{FF2B5EF4-FFF2-40B4-BE49-F238E27FC236}">
                <a16:creationId xmlns:a16="http://schemas.microsoft.com/office/drawing/2014/main" id="{565E5EA8-C06D-4644-8180-26414FAB8F42}"/>
              </a:ext>
            </a:extLst>
          </p:cNvPr>
          <p:cNvSpPr/>
          <p:nvPr userDrawn="1"/>
        </p:nvSpPr>
        <p:spPr>
          <a:xfrm>
            <a:off x="-428625" y="6721475"/>
            <a:ext cx="12787313" cy="565150"/>
          </a:xfrm>
          <a:prstGeom prst="rect">
            <a:avLst/>
          </a:prstGeom>
          <a:solidFill>
            <a:srgbClr val="243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94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35912D-6AA4-A341-813C-CB7AAD1101AE}"/>
              </a:ext>
            </a:extLst>
          </p:cNvPr>
          <p:cNvSpPr>
            <a:spLocks noGrp="1"/>
          </p:cNvSpPr>
          <p:nvPr>
            <p:ph type="dt" sz="half" idx="10"/>
          </p:nvPr>
        </p:nvSpPr>
        <p:spPr/>
        <p:txBody>
          <a:bodyPr/>
          <a:lstStyle/>
          <a:p>
            <a:fld id="{C975F6F9-58CD-DE43-A592-CE96059B3BD6}" type="datetimeFigureOut">
              <a:rPr lang="en-US" smtClean="0"/>
              <a:t>1/15/25</a:t>
            </a:fld>
            <a:endParaRPr lang="en-US"/>
          </a:p>
        </p:txBody>
      </p:sp>
      <p:sp>
        <p:nvSpPr>
          <p:cNvPr id="3" name="Footer Placeholder 2">
            <a:extLst>
              <a:ext uri="{FF2B5EF4-FFF2-40B4-BE49-F238E27FC236}">
                <a16:creationId xmlns:a16="http://schemas.microsoft.com/office/drawing/2014/main" id="{D2EBBB3E-2514-F244-9B05-261A2D343D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0CFA81-091E-0F4F-873B-28527A3731C4}"/>
              </a:ext>
            </a:extLst>
          </p:cNvPr>
          <p:cNvSpPr>
            <a:spLocks noGrp="1"/>
          </p:cNvSpPr>
          <p:nvPr>
            <p:ph type="sldNum" sz="quarter" idx="12"/>
          </p:nvPr>
        </p:nvSpPr>
        <p:spPr/>
        <p:txBody>
          <a:bodyPr/>
          <a:lstStyle/>
          <a:p>
            <a:fld id="{E254788C-4702-E54A-A35D-D799C542569C}" type="slidenum">
              <a:rPr lang="en-US" smtClean="0"/>
              <a:t>‹#›</a:t>
            </a:fld>
            <a:endParaRPr lang="en-US"/>
          </a:p>
        </p:txBody>
      </p:sp>
    </p:spTree>
    <p:extLst>
      <p:ext uri="{BB962C8B-B14F-4D97-AF65-F5344CB8AC3E}">
        <p14:creationId xmlns:p14="http://schemas.microsoft.com/office/powerpoint/2010/main" val="50527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C70C57-E8F6-F847-B1A8-6C0D91236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14CB5B6-A17B-0446-85B8-4730A0A0B9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B20F3B7E-654D-F041-9247-BC70D483C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5F6F9-58CD-DE43-A592-CE96059B3BD6}" type="datetimeFigureOut">
              <a:rPr lang="en-US" smtClean="0"/>
              <a:t>1/15/25</a:t>
            </a:fld>
            <a:endParaRPr lang="en-US"/>
          </a:p>
        </p:txBody>
      </p:sp>
      <p:sp>
        <p:nvSpPr>
          <p:cNvPr id="5" name="Footer Placeholder 4">
            <a:extLst>
              <a:ext uri="{FF2B5EF4-FFF2-40B4-BE49-F238E27FC236}">
                <a16:creationId xmlns:a16="http://schemas.microsoft.com/office/drawing/2014/main" id="{6FC8F5AE-995B-F543-A70D-183DD1420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DB4231-1ED6-7C44-8B0E-CF579DC9A7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4788C-4702-E54A-A35D-D799C542569C}" type="slidenum">
              <a:rPr lang="en-US" smtClean="0"/>
              <a:t>‹#›</a:t>
            </a:fld>
            <a:endParaRPr lang="en-US"/>
          </a:p>
        </p:txBody>
      </p:sp>
    </p:spTree>
    <p:extLst>
      <p:ext uri="{BB962C8B-B14F-4D97-AF65-F5344CB8AC3E}">
        <p14:creationId xmlns:p14="http://schemas.microsoft.com/office/powerpoint/2010/main" val="307900724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60"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rgbClr val="24356E"/>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U0gqU0SuAE"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5.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youtu.be/TxzZhK8R0m0"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D90C7A-AF06-614D-8A46-0260553EF247}"/>
              </a:ext>
            </a:extLst>
          </p:cNvPr>
          <p:cNvSpPr/>
          <p:nvPr/>
        </p:nvSpPr>
        <p:spPr>
          <a:xfrm>
            <a:off x="-519113" y="-421481"/>
            <a:ext cx="13230226" cy="7700962"/>
          </a:xfrm>
          <a:prstGeom prst="rect">
            <a:avLst/>
          </a:prstGeom>
          <a:solidFill>
            <a:srgbClr val="243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66B20-AA76-F546-B8A4-CECF31F57346}"/>
              </a:ext>
            </a:extLst>
          </p:cNvPr>
          <p:cNvSpPr>
            <a:spLocks noGrp="1"/>
          </p:cNvSpPr>
          <p:nvPr>
            <p:ph type="ctrTitle"/>
          </p:nvPr>
        </p:nvSpPr>
        <p:spPr>
          <a:xfrm>
            <a:off x="2769704" y="2214231"/>
            <a:ext cx="6652591" cy="2781839"/>
          </a:xfrm>
        </p:spPr>
        <p:txBody>
          <a:bodyPr>
            <a:normAutofit/>
          </a:bodyPr>
          <a:lstStyle/>
          <a:p>
            <a:r>
              <a:rPr lang="en-US" sz="4800" dirty="0">
                <a:solidFill>
                  <a:schemeClr val="bg1"/>
                </a:solidFill>
              </a:rPr>
              <a:t>Getting you ready for the summer exam series: </a:t>
            </a:r>
            <a:br>
              <a:rPr lang="en-US" sz="4800" dirty="0">
                <a:solidFill>
                  <a:schemeClr val="bg1"/>
                </a:solidFill>
              </a:rPr>
            </a:br>
            <a:r>
              <a:rPr lang="en-US" sz="4800" dirty="0">
                <a:solidFill>
                  <a:schemeClr val="bg1"/>
                </a:solidFill>
              </a:rPr>
              <a:t>A student guide</a:t>
            </a:r>
          </a:p>
        </p:txBody>
      </p:sp>
      <p:pic>
        <p:nvPicPr>
          <p:cNvPr id="8" name="Picture 7" descr="A picture containing text, clipart&#10;&#10;Description automatically generated">
            <a:extLst>
              <a:ext uri="{FF2B5EF4-FFF2-40B4-BE49-F238E27FC236}">
                <a16:creationId xmlns:a16="http://schemas.microsoft.com/office/drawing/2014/main" id="{849DFF4B-D295-AA4D-AF56-2374D9B0B591}"/>
              </a:ext>
            </a:extLst>
          </p:cNvPr>
          <p:cNvPicPr>
            <a:picLocks noChangeAspect="1"/>
          </p:cNvPicPr>
          <p:nvPr/>
        </p:nvPicPr>
        <p:blipFill>
          <a:blip r:embed="rId2"/>
          <a:stretch>
            <a:fillRect/>
          </a:stretch>
        </p:blipFill>
        <p:spPr>
          <a:xfrm>
            <a:off x="4081463" y="704513"/>
            <a:ext cx="4047469" cy="878400"/>
          </a:xfrm>
          <a:prstGeom prst="rect">
            <a:avLst/>
          </a:prstGeom>
        </p:spPr>
      </p:pic>
      <p:sp>
        <p:nvSpPr>
          <p:cNvPr id="4" name="TextBox 3">
            <a:extLst>
              <a:ext uri="{FF2B5EF4-FFF2-40B4-BE49-F238E27FC236}">
                <a16:creationId xmlns:a16="http://schemas.microsoft.com/office/drawing/2014/main" id="{6B0C8A13-E9C5-3149-2FFA-F2E174377C9B}"/>
              </a:ext>
            </a:extLst>
          </p:cNvPr>
          <p:cNvSpPr txBox="1"/>
          <p:nvPr/>
        </p:nvSpPr>
        <p:spPr>
          <a:xfrm>
            <a:off x="9488557" y="382584"/>
            <a:ext cx="2279374" cy="1200329"/>
          </a:xfrm>
          <a:prstGeom prst="rect">
            <a:avLst/>
          </a:prstGeom>
          <a:noFill/>
          <a:ln>
            <a:solidFill>
              <a:schemeClr val="bg1"/>
            </a:solidFill>
          </a:ln>
        </p:spPr>
        <p:txBody>
          <a:bodyPr wrap="square" rtlCol="0">
            <a:spAutoFit/>
          </a:bodyPr>
          <a:lstStyle/>
          <a:p>
            <a:pPr algn="ctr"/>
            <a:r>
              <a:rPr lang="en-GB" sz="2400" b="1" dirty="0">
                <a:solidFill>
                  <a:schemeClr val="bg1"/>
                </a:solidFill>
              </a:rPr>
              <a:t>INSERT YOUR CENTRE LOGO HERE</a:t>
            </a:r>
          </a:p>
        </p:txBody>
      </p:sp>
    </p:spTree>
    <p:extLst>
      <p:ext uri="{BB962C8B-B14F-4D97-AF65-F5344CB8AC3E}">
        <p14:creationId xmlns:p14="http://schemas.microsoft.com/office/powerpoint/2010/main" val="2310393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17C751-82CC-8D78-4575-D7113D39EC08}"/>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D9DBB-3F5A-9FC3-9064-11D6EFCC64F8}"/>
              </a:ext>
            </a:extLst>
          </p:cNvPr>
          <p:cNvSpPr>
            <a:spLocks noGrp="1"/>
          </p:cNvSpPr>
          <p:nvPr>
            <p:ph type="ctrTitle"/>
          </p:nvPr>
        </p:nvSpPr>
        <p:spPr>
          <a:xfrm>
            <a:off x="3357536" y="102860"/>
            <a:ext cx="5473879" cy="1111843"/>
          </a:xfrm>
        </p:spPr>
        <p:txBody>
          <a:bodyPr vert="horz" lIns="91440" tIns="45720" rIns="91440" bIns="45720" rtlCol="0" anchor="ctr">
            <a:normAutofit/>
          </a:bodyPr>
          <a:lstStyle/>
          <a:p>
            <a:r>
              <a:rPr lang="en-US" sz="3600" dirty="0">
                <a:latin typeface="+mj-lt"/>
              </a:rPr>
              <a:t>Exam room posters</a:t>
            </a:r>
            <a:r>
              <a:rPr lang="en-US" sz="3600" kern="1200" dirty="0">
                <a:latin typeface="+mj-lt"/>
                <a:ea typeface="+mj-ea"/>
                <a:cs typeface="+mj-cs"/>
              </a:rPr>
              <a:t> </a:t>
            </a:r>
          </a:p>
        </p:txBody>
      </p:sp>
      <p:pic>
        <p:nvPicPr>
          <p:cNvPr id="4" name="Picture 3" descr="A screen shot of a phone&#10;&#10;Description automatically generated">
            <a:extLst>
              <a:ext uri="{FF2B5EF4-FFF2-40B4-BE49-F238E27FC236}">
                <a16:creationId xmlns:a16="http://schemas.microsoft.com/office/drawing/2014/main" id="{68CC2C1C-93EA-E426-35DC-9D228E211D97}"/>
              </a:ext>
            </a:extLst>
          </p:cNvPr>
          <p:cNvPicPr>
            <a:picLocks noChangeAspect="1"/>
          </p:cNvPicPr>
          <p:nvPr/>
        </p:nvPicPr>
        <p:blipFill>
          <a:blip r:embed="rId2"/>
          <a:stretch>
            <a:fillRect/>
          </a:stretch>
        </p:blipFill>
        <p:spPr>
          <a:xfrm>
            <a:off x="6433930" y="1214703"/>
            <a:ext cx="4598215" cy="5520025"/>
          </a:xfrm>
          <a:prstGeom prst="rect">
            <a:avLst/>
          </a:prstGeom>
          <a:ln>
            <a:solidFill>
              <a:srgbClr val="24356E"/>
            </a:solidFill>
          </a:ln>
        </p:spPr>
      </p:pic>
      <p:sp>
        <p:nvSpPr>
          <p:cNvPr id="10" name="TextBox 9">
            <a:extLst>
              <a:ext uri="{FF2B5EF4-FFF2-40B4-BE49-F238E27FC236}">
                <a16:creationId xmlns:a16="http://schemas.microsoft.com/office/drawing/2014/main" id="{4D7CBB1F-48D1-84CF-6361-15875EA4981D}"/>
              </a:ext>
            </a:extLst>
          </p:cNvPr>
          <p:cNvSpPr txBox="1"/>
          <p:nvPr/>
        </p:nvSpPr>
        <p:spPr>
          <a:xfrm>
            <a:off x="808382" y="1356671"/>
            <a:ext cx="5473878" cy="4955203"/>
          </a:xfrm>
          <a:prstGeom prst="rect">
            <a:avLst/>
          </a:prstGeom>
          <a:noFill/>
        </p:spPr>
        <p:txBody>
          <a:bodyPr wrap="square" rtlCol="0">
            <a:spAutoFit/>
          </a:bodyPr>
          <a:lstStyle/>
          <a:p>
            <a:r>
              <a:rPr lang="en-GB" sz="2000" dirty="0">
                <a:solidFill>
                  <a:srgbClr val="24356E"/>
                </a:solidFill>
              </a:rPr>
              <a:t>You are </a:t>
            </a:r>
            <a:r>
              <a:rPr lang="en-GB" sz="2000" b="1" u="sng" dirty="0">
                <a:solidFill>
                  <a:srgbClr val="24356E"/>
                </a:solidFill>
              </a:rPr>
              <a:t>not</a:t>
            </a:r>
            <a:r>
              <a:rPr lang="en-GB" sz="2000" dirty="0">
                <a:solidFill>
                  <a:srgbClr val="24356E"/>
                </a:solidFill>
              </a:rPr>
              <a:t> allowed to bring potential technological / web enabled sources of information into the exam room including:</a:t>
            </a:r>
          </a:p>
          <a:p>
            <a:endParaRPr lang="en-GB" sz="20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Mobile phone/smartphone</a:t>
            </a:r>
          </a:p>
          <a:p>
            <a:pPr marL="342900" indent="-342900">
              <a:buClr>
                <a:srgbClr val="FF0000"/>
              </a:buClr>
              <a:buFont typeface="Wingdings" panose="05000000000000000000" pitchFamily="2" charset="2"/>
              <a:buChar char="§"/>
            </a:pPr>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Any type of watch (Smartwatch, digital or analogue) </a:t>
            </a:r>
          </a:p>
          <a:p>
            <a:pPr marL="342900" indent="-342900">
              <a:buClr>
                <a:srgbClr val="FF0000"/>
              </a:buClr>
              <a:buFont typeface="Wingdings" panose="05000000000000000000" pitchFamily="2" charset="2"/>
              <a:buChar char="§"/>
            </a:pPr>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Smart glasses (or any Smart device)</a:t>
            </a:r>
          </a:p>
          <a:p>
            <a:pPr marL="342900" indent="-342900">
              <a:buClr>
                <a:srgbClr val="FF0000"/>
              </a:buClr>
              <a:buFont typeface="Wingdings" panose="05000000000000000000" pitchFamily="2" charset="2"/>
              <a:buChar char="§"/>
            </a:pPr>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err="1">
                <a:solidFill>
                  <a:srgbClr val="24356E"/>
                </a:solidFill>
              </a:rPr>
              <a:t>AirPods</a:t>
            </a:r>
            <a:endParaRPr lang="en-GB" sz="2000" dirty="0">
              <a:solidFill>
                <a:srgbClr val="24356E"/>
              </a:solidFill>
            </a:endParaRPr>
          </a:p>
          <a:p>
            <a:pPr>
              <a:buClr>
                <a:srgbClr val="FF0000"/>
              </a:buClr>
            </a:pPr>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Earphones/earbuds</a:t>
            </a:r>
          </a:p>
          <a:p>
            <a:pPr marL="342900" indent="-342900">
              <a:buClr>
                <a:srgbClr val="FF0000"/>
              </a:buClr>
              <a:buFont typeface="Wingdings" panose="05000000000000000000" pitchFamily="2" charset="2"/>
              <a:buChar char="§"/>
            </a:pPr>
            <a:endParaRPr lang="en-GB" sz="800" dirty="0">
              <a:solidFill>
                <a:srgbClr val="24356E"/>
              </a:solidFill>
            </a:endParaRPr>
          </a:p>
          <a:p>
            <a:pPr marL="342900" indent="-342900">
              <a:buClr>
                <a:srgbClr val="FF0000"/>
              </a:buClr>
              <a:buFont typeface="Wingdings" panose="05000000000000000000" pitchFamily="2" charset="2"/>
              <a:buChar char="§"/>
            </a:pPr>
            <a:r>
              <a:rPr lang="en-US" sz="2000" dirty="0">
                <a:solidFill>
                  <a:srgbClr val="24356E"/>
                </a:solidFill>
              </a:rPr>
              <a:t>iPod</a:t>
            </a:r>
          </a:p>
          <a:p>
            <a:pPr marL="342900" indent="-342900">
              <a:buClr>
                <a:srgbClr val="FF0000"/>
              </a:buClr>
              <a:buFont typeface="Wingdings" panose="05000000000000000000" pitchFamily="2" charset="2"/>
              <a:buChar char="§"/>
            </a:pPr>
            <a:endParaRPr lang="en-US" sz="800" dirty="0">
              <a:solidFill>
                <a:srgbClr val="24356E"/>
              </a:solidFill>
            </a:endParaRPr>
          </a:p>
          <a:p>
            <a:pPr marL="342900" indent="-342900">
              <a:buClr>
                <a:srgbClr val="FF0000"/>
              </a:buClr>
              <a:buFont typeface="Wingdings" panose="05000000000000000000" pitchFamily="2" charset="2"/>
              <a:buChar char="§"/>
            </a:pPr>
            <a:r>
              <a:rPr lang="en-US" sz="2000" dirty="0">
                <a:solidFill>
                  <a:srgbClr val="24356E"/>
                </a:solidFill>
              </a:rPr>
              <a:t>MP3/4 player</a:t>
            </a:r>
          </a:p>
          <a:p>
            <a:pPr marL="342900" indent="-342900">
              <a:buClr>
                <a:srgbClr val="FF0000"/>
              </a:buClr>
              <a:buFont typeface="Wingdings" panose="05000000000000000000" pitchFamily="2" charset="2"/>
              <a:buChar char="§"/>
            </a:pPr>
            <a:endParaRPr lang="en-US" sz="800" dirty="0">
              <a:solidFill>
                <a:srgbClr val="24356E"/>
              </a:solidFill>
            </a:endParaRPr>
          </a:p>
          <a:p>
            <a:pPr marL="342900" indent="-342900">
              <a:buClr>
                <a:srgbClr val="FF0000"/>
              </a:buClr>
              <a:buFont typeface="Wingdings" panose="05000000000000000000" pitchFamily="2" charset="2"/>
              <a:buChar char="§"/>
            </a:pPr>
            <a:r>
              <a:rPr lang="en-US" sz="2000" dirty="0">
                <a:solidFill>
                  <a:srgbClr val="24356E"/>
                </a:solidFill>
              </a:rPr>
              <a:t>Memory sticks</a:t>
            </a:r>
          </a:p>
        </p:txBody>
      </p:sp>
    </p:spTree>
    <p:extLst>
      <p:ext uri="{BB962C8B-B14F-4D97-AF65-F5344CB8AC3E}">
        <p14:creationId xmlns:p14="http://schemas.microsoft.com/office/powerpoint/2010/main" val="1966972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08F95A-CFB5-CBCF-B320-DFF2C42DC68B}"/>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DBDA8B6-A79D-8716-BD4C-73BE4AA4A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CEC58-ABF7-998B-E5D8-0D88E9637DD2}"/>
              </a:ext>
            </a:extLst>
          </p:cNvPr>
          <p:cNvSpPr>
            <a:spLocks noGrp="1"/>
          </p:cNvSpPr>
          <p:nvPr>
            <p:ph type="ctrTitle"/>
          </p:nvPr>
        </p:nvSpPr>
        <p:spPr>
          <a:xfrm>
            <a:off x="3550568" y="148583"/>
            <a:ext cx="5087816" cy="1111843"/>
          </a:xfrm>
        </p:spPr>
        <p:txBody>
          <a:bodyPr vert="horz" lIns="91440" tIns="45720" rIns="91440" bIns="45720" rtlCol="0" anchor="ctr">
            <a:normAutofit/>
          </a:bodyPr>
          <a:lstStyle/>
          <a:p>
            <a:r>
              <a:rPr lang="en-US" sz="3600" dirty="0">
                <a:latin typeface="+mj-lt"/>
              </a:rPr>
              <a:t>Exam room posters</a:t>
            </a:r>
            <a:r>
              <a:rPr lang="en-US" sz="3600" kern="1200" dirty="0">
                <a:latin typeface="+mj-lt"/>
                <a:ea typeface="+mj-ea"/>
                <a:cs typeface="+mj-cs"/>
              </a:rPr>
              <a:t> </a:t>
            </a:r>
          </a:p>
        </p:txBody>
      </p:sp>
      <p:pic>
        <p:nvPicPr>
          <p:cNvPr id="7" name="Picture 6" descr="A warning sign on a paper&#10;&#10;Description automatically generated with medium confidence">
            <a:extLst>
              <a:ext uri="{FF2B5EF4-FFF2-40B4-BE49-F238E27FC236}">
                <a16:creationId xmlns:a16="http://schemas.microsoft.com/office/drawing/2014/main" id="{3D3F520D-E24F-F4CA-94F1-9C279438695B}"/>
              </a:ext>
            </a:extLst>
          </p:cNvPr>
          <p:cNvPicPr>
            <a:picLocks noChangeAspect="1"/>
          </p:cNvPicPr>
          <p:nvPr/>
        </p:nvPicPr>
        <p:blipFill>
          <a:blip r:embed="rId2"/>
          <a:stretch>
            <a:fillRect/>
          </a:stretch>
        </p:blipFill>
        <p:spPr>
          <a:xfrm>
            <a:off x="435014" y="1193212"/>
            <a:ext cx="4746047" cy="5628325"/>
          </a:xfrm>
          <a:prstGeom prst="rect">
            <a:avLst/>
          </a:prstGeom>
          <a:ln>
            <a:noFill/>
          </a:ln>
        </p:spPr>
      </p:pic>
      <p:sp>
        <p:nvSpPr>
          <p:cNvPr id="3" name="TextBox 2">
            <a:extLst>
              <a:ext uri="{FF2B5EF4-FFF2-40B4-BE49-F238E27FC236}">
                <a16:creationId xmlns:a16="http://schemas.microsoft.com/office/drawing/2014/main" id="{1A0F9AAF-D4C1-044A-911A-559C7E1CA193}"/>
              </a:ext>
            </a:extLst>
          </p:cNvPr>
          <p:cNvSpPr txBox="1"/>
          <p:nvPr/>
        </p:nvSpPr>
        <p:spPr>
          <a:xfrm>
            <a:off x="5614551" y="1851792"/>
            <a:ext cx="6140910" cy="3539430"/>
          </a:xfrm>
          <a:prstGeom prst="rect">
            <a:avLst/>
          </a:prstGeom>
          <a:noFill/>
        </p:spPr>
        <p:txBody>
          <a:bodyPr wrap="square" rtlCol="0">
            <a:spAutoFit/>
          </a:bodyPr>
          <a:lstStyle/>
          <a:p>
            <a:r>
              <a:rPr lang="en-GB" sz="2000" dirty="0">
                <a:solidFill>
                  <a:srgbClr val="24356E"/>
                </a:solidFill>
              </a:rPr>
              <a:t>In particular, note the following:</a:t>
            </a:r>
          </a:p>
          <a:p>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Possession of a mobile phone, even if you do not use it, is not allowed and may be subject to penalty, including possible disqualification</a:t>
            </a:r>
          </a:p>
          <a:p>
            <a:pPr>
              <a:buClr>
                <a:srgbClr val="FF0000"/>
              </a:buClr>
            </a:pPr>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You are under formal exam conditions from the </a:t>
            </a:r>
            <a:r>
              <a:rPr lang="en-US" sz="2000" dirty="0">
                <a:solidFill>
                  <a:srgbClr val="24356E"/>
                </a:solidFill>
              </a:rPr>
              <a:t>the moment you enter the room in which you will be taking your examination(s) until the point at which you are permitted to leave</a:t>
            </a:r>
          </a:p>
          <a:p>
            <a:pPr>
              <a:buClr>
                <a:srgbClr val="FF0000"/>
              </a:buClr>
            </a:pPr>
            <a:endParaRPr lang="en-US" sz="800" dirty="0">
              <a:solidFill>
                <a:srgbClr val="24356E"/>
              </a:solidFill>
            </a:endParaRPr>
          </a:p>
          <a:p>
            <a:pPr marL="342900" indent="-342900">
              <a:buClr>
                <a:srgbClr val="FF0000"/>
              </a:buClr>
              <a:buFont typeface="Wingdings" panose="05000000000000000000" pitchFamily="2" charset="2"/>
              <a:buChar char="§"/>
            </a:pPr>
            <a:r>
              <a:rPr lang="en-US" sz="2000" dirty="0">
                <a:solidFill>
                  <a:srgbClr val="24356E"/>
                </a:solidFill>
              </a:rPr>
              <a:t>You must follow the instructions of the invigilator</a:t>
            </a:r>
          </a:p>
          <a:p>
            <a:pPr marL="342900" indent="-342900">
              <a:buClr>
                <a:srgbClr val="FF0000"/>
              </a:buClr>
              <a:buFont typeface="Wingdings" panose="05000000000000000000" pitchFamily="2" charset="2"/>
              <a:buChar char="§"/>
            </a:pPr>
            <a:endParaRPr lang="en-US" sz="2000" dirty="0">
              <a:solidFill>
                <a:srgbClr val="24356E"/>
              </a:solidFill>
            </a:endParaRPr>
          </a:p>
        </p:txBody>
      </p:sp>
      <p:pic>
        <p:nvPicPr>
          <p:cNvPr id="11" name="Picture 10" descr="A red exclamation mark&#10;&#10;Description automatically generated">
            <a:extLst>
              <a:ext uri="{FF2B5EF4-FFF2-40B4-BE49-F238E27FC236}">
                <a16:creationId xmlns:a16="http://schemas.microsoft.com/office/drawing/2014/main" id="{8BC6C89D-6A04-AC63-844D-D68BB315BE48}"/>
              </a:ext>
            </a:extLst>
          </p:cNvPr>
          <p:cNvPicPr>
            <a:picLocks noChangeAspect="1"/>
          </p:cNvPicPr>
          <p:nvPr/>
        </p:nvPicPr>
        <p:blipFill>
          <a:blip r:embed="rId3"/>
          <a:stretch>
            <a:fillRect/>
          </a:stretch>
        </p:blipFill>
        <p:spPr>
          <a:xfrm>
            <a:off x="5181061" y="5350786"/>
            <a:ext cx="2270125" cy="1362075"/>
          </a:xfrm>
          <a:prstGeom prst="rect">
            <a:avLst/>
          </a:prstGeom>
        </p:spPr>
      </p:pic>
      <p:sp>
        <p:nvSpPr>
          <p:cNvPr id="10" name="TextBox 9">
            <a:extLst>
              <a:ext uri="{FF2B5EF4-FFF2-40B4-BE49-F238E27FC236}">
                <a16:creationId xmlns:a16="http://schemas.microsoft.com/office/drawing/2014/main" id="{3051E19A-E7EC-436B-5DC9-A50FE19BF4E3}"/>
              </a:ext>
            </a:extLst>
          </p:cNvPr>
          <p:cNvSpPr txBox="1"/>
          <p:nvPr/>
        </p:nvSpPr>
        <p:spPr>
          <a:xfrm>
            <a:off x="6717833" y="5431658"/>
            <a:ext cx="3532296" cy="1200329"/>
          </a:xfrm>
          <a:prstGeom prst="rect">
            <a:avLst/>
          </a:prstGeom>
          <a:noFill/>
        </p:spPr>
        <p:txBody>
          <a:bodyPr wrap="square" rtlCol="0">
            <a:spAutoFit/>
          </a:bodyPr>
          <a:lstStyle/>
          <a:p>
            <a:r>
              <a:rPr lang="en-GB" sz="2400" b="1" dirty="0">
                <a:solidFill>
                  <a:srgbClr val="24356E"/>
                </a:solidFill>
              </a:rPr>
              <a:t>If you do not follow these instructions you are committing malpractice</a:t>
            </a:r>
          </a:p>
        </p:txBody>
      </p:sp>
    </p:spTree>
    <p:extLst>
      <p:ext uri="{BB962C8B-B14F-4D97-AF65-F5344CB8AC3E}">
        <p14:creationId xmlns:p14="http://schemas.microsoft.com/office/powerpoint/2010/main" val="387217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5D10E1-EC82-4914-CDAA-8AA66F24ED95}"/>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13731FC-FB00-6B27-A3E4-81C70090C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7D0AA9-CF26-1EB2-ADE7-3D8A49AC3811}"/>
              </a:ext>
            </a:extLst>
          </p:cNvPr>
          <p:cNvSpPr>
            <a:spLocks noGrp="1"/>
          </p:cNvSpPr>
          <p:nvPr>
            <p:ph type="ctrTitle"/>
          </p:nvPr>
        </p:nvSpPr>
        <p:spPr>
          <a:xfrm>
            <a:off x="3550568" y="148583"/>
            <a:ext cx="5087816" cy="1111843"/>
          </a:xfrm>
        </p:spPr>
        <p:txBody>
          <a:bodyPr vert="horz" lIns="91440" tIns="45720" rIns="91440" bIns="45720" rtlCol="0" anchor="ctr">
            <a:normAutofit/>
          </a:bodyPr>
          <a:lstStyle/>
          <a:p>
            <a:r>
              <a:rPr lang="en-US" sz="3600" dirty="0">
                <a:latin typeface="+mj-lt"/>
              </a:rPr>
              <a:t>Exam room posters</a:t>
            </a:r>
            <a:r>
              <a:rPr lang="en-US" sz="3600" kern="1200" dirty="0">
                <a:latin typeface="+mj-lt"/>
                <a:ea typeface="+mj-ea"/>
                <a:cs typeface="+mj-cs"/>
              </a:rPr>
              <a:t> </a:t>
            </a:r>
          </a:p>
        </p:txBody>
      </p:sp>
      <p:sp>
        <p:nvSpPr>
          <p:cNvPr id="3" name="TextBox 2">
            <a:extLst>
              <a:ext uri="{FF2B5EF4-FFF2-40B4-BE49-F238E27FC236}">
                <a16:creationId xmlns:a16="http://schemas.microsoft.com/office/drawing/2014/main" id="{84F4703B-32B6-6D31-36C5-4805F38C0389}"/>
              </a:ext>
            </a:extLst>
          </p:cNvPr>
          <p:cNvSpPr txBox="1"/>
          <p:nvPr/>
        </p:nvSpPr>
        <p:spPr>
          <a:xfrm>
            <a:off x="5614551" y="1851792"/>
            <a:ext cx="6140910" cy="3539430"/>
          </a:xfrm>
          <a:prstGeom prst="rect">
            <a:avLst/>
          </a:prstGeom>
          <a:noFill/>
        </p:spPr>
        <p:txBody>
          <a:bodyPr wrap="square" rtlCol="0">
            <a:spAutoFit/>
          </a:bodyPr>
          <a:lstStyle/>
          <a:p>
            <a:r>
              <a:rPr lang="en-GB" sz="2000" dirty="0">
                <a:solidFill>
                  <a:srgbClr val="24356E"/>
                </a:solidFill>
              </a:rPr>
              <a:t>In particular, note the following:</a:t>
            </a:r>
          </a:p>
          <a:p>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Possession of a mobile phone, even if you do not use it, is not allowed and may be subject to penalty, including possible disqualification</a:t>
            </a:r>
          </a:p>
          <a:p>
            <a:pPr>
              <a:buClr>
                <a:srgbClr val="FF0000"/>
              </a:buClr>
            </a:pPr>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You are under formal exam conditions from the </a:t>
            </a:r>
            <a:r>
              <a:rPr lang="en-US" sz="2000" dirty="0">
                <a:solidFill>
                  <a:srgbClr val="24356E"/>
                </a:solidFill>
              </a:rPr>
              <a:t>the moment you enter the room in which you will be taking your examination(s) until the point at which you are permitted to leave</a:t>
            </a:r>
          </a:p>
          <a:p>
            <a:pPr>
              <a:buClr>
                <a:srgbClr val="FF0000"/>
              </a:buClr>
            </a:pPr>
            <a:endParaRPr lang="en-US" sz="800" dirty="0">
              <a:solidFill>
                <a:srgbClr val="24356E"/>
              </a:solidFill>
            </a:endParaRPr>
          </a:p>
          <a:p>
            <a:pPr marL="342900" indent="-342900">
              <a:buClr>
                <a:srgbClr val="FF0000"/>
              </a:buClr>
              <a:buFont typeface="Wingdings" panose="05000000000000000000" pitchFamily="2" charset="2"/>
              <a:buChar char="§"/>
            </a:pPr>
            <a:r>
              <a:rPr lang="en-US" sz="2000" dirty="0">
                <a:solidFill>
                  <a:srgbClr val="24356E"/>
                </a:solidFill>
              </a:rPr>
              <a:t>You must follow the instructions of the invigilator</a:t>
            </a:r>
          </a:p>
          <a:p>
            <a:pPr marL="342900" indent="-342900">
              <a:buClr>
                <a:srgbClr val="FF0000"/>
              </a:buClr>
              <a:buFont typeface="Wingdings" panose="05000000000000000000" pitchFamily="2" charset="2"/>
              <a:buChar char="§"/>
            </a:pPr>
            <a:endParaRPr lang="en-US" sz="2000" dirty="0">
              <a:solidFill>
                <a:srgbClr val="24356E"/>
              </a:solidFill>
            </a:endParaRPr>
          </a:p>
        </p:txBody>
      </p:sp>
      <p:pic>
        <p:nvPicPr>
          <p:cNvPr id="11" name="Picture 10" descr="A red exclamation mark&#10;&#10;Description automatically generated">
            <a:extLst>
              <a:ext uri="{FF2B5EF4-FFF2-40B4-BE49-F238E27FC236}">
                <a16:creationId xmlns:a16="http://schemas.microsoft.com/office/drawing/2014/main" id="{C8A07D84-6089-CA26-70A6-1CF696EC3AFB}"/>
              </a:ext>
            </a:extLst>
          </p:cNvPr>
          <p:cNvPicPr>
            <a:picLocks noChangeAspect="1"/>
          </p:cNvPicPr>
          <p:nvPr/>
        </p:nvPicPr>
        <p:blipFill>
          <a:blip r:embed="rId2"/>
          <a:stretch>
            <a:fillRect/>
          </a:stretch>
        </p:blipFill>
        <p:spPr>
          <a:xfrm>
            <a:off x="5181061" y="5350786"/>
            <a:ext cx="2270125" cy="1362075"/>
          </a:xfrm>
          <a:prstGeom prst="rect">
            <a:avLst/>
          </a:prstGeom>
        </p:spPr>
      </p:pic>
      <p:sp>
        <p:nvSpPr>
          <p:cNvPr id="10" name="TextBox 9">
            <a:extLst>
              <a:ext uri="{FF2B5EF4-FFF2-40B4-BE49-F238E27FC236}">
                <a16:creationId xmlns:a16="http://schemas.microsoft.com/office/drawing/2014/main" id="{7BB373BD-EE3C-8BCF-0B85-562DB463E2F6}"/>
              </a:ext>
            </a:extLst>
          </p:cNvPr>
          <p:cNvSpPr txBox="1"/>
          <p:nvPr/>
        </p:nvSpPr>
        <p:spPr>
          <a:xfrm>
            <a:off x="6717833" y="5431658"/>
            <a:ext cx="3532296" cy="1200329"/>
          </a:xfrm>
          <a:prstGeom prst="rect">
            <a:avLst/>
          </a:prstGeom>
          <a:noFill/>
        </p:spPr>
        <p:txBody>
          <a:bodyPr wrap="square" rtlCol="0">
            <a:spAutoFit/>
          </a:bodyPr>
          <a:lstStyle/>
          <a:p>
            <a:r>
              <a:rPr lang="en-GB" sz="2400" b="1" dirty="0">
                <a:solidFill>
                  <a:srgbClr val="24356E"/>
                </a:solidFill>
              </a:rPr>
              <a:t>If you do not follow these instructions you are committing malpractice</a:t>
            </a:r>
          </a:p>
        </p:txBody>
      </p:sp>
      <p:pic>
        <p:nvPicPr>
          <p:cNvPr id="8" name="Picture 7">
            <a:extLst>
              <a:ext uri="{FF2B5EF4-FFF2-40B4-BE49-F238E27FC236}">
                <a16:creationId xmlns:a16="http://schemas.microsoft.com/office/drawing/2014/main" id="{89501E45-B97E-2412-ABB1-127208A181DC}"/>
              </a:ext>
            </a:extLst>
          </p:cNvPr>
          <p:cNvPicPr>
            <a:picLocks noChangeAspect="1"/>
          </p:cNvPicPr>
          <p:nvPr/>
        </p:nvPicPr>
        <p:blipFill>
          <a:blip r:embed="rId3"/>
          <a:stretch>
            <a:fillRect/>
          </a:stretch>
        </p:blipFill>
        <p:spPr>
          <a:xfrm>
            <a:off x="1106129" y="1069952"/>
            <a:ext cx="4070348" cy="5777961"/>
          </a:xfrm>
          <a:prstGeom prst="rect">
            <a:avLst/>
          </a:prstGeom>
        </p:spPr>
      </p:pic>
    </p:spTree>
    <p:extLst>
      <p:ext uri="{BB962C8B-B14F-4D97-AF65-F5344CB8AC3E}">
        <p14:creationId xmlns:p14="http://schemas.microsoft.com/office/powerpoint/2010/main" val="3899369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F82F76-D539-13E5-4002-E79451EA0C47}"/>
            </a:ext>
          </a:extLst>
        </p:cNvPr>
        <p:cNvGrpSpPr/>
        <p:nvPr/>
      </p:nvGrpSpPr>
      <p:grpSpPr>
        <a:xfrm>
          <a:off x="0" y="0"/>
          <a:ext cx="0" cy="0"/>
          <a:chOff x="0" y="0"/>
          <a:chExt cx="0" cy="0"/>
        </a:xfrm>
      </p:grpSpPr>
      <p:sp useBgFill="1">
        <p:nvSpPr>
          <p:cNvPr id="5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94ACB61-E736-F7B9-5FC8-B6B5E49D77D5}"/>
              </a:ext>
            </a:extLst>
          </p:cNvPr>
          <p:cNvPicPr>
            <a:picLocks noChangeAspect="1"/>
          </p:cNvPicPr>
          <p:nvPr/>
        </p:nvPicPr>
        <p:blipFill rotWithShape="1">
          <a:blip r:embed="rId2"/>
          <a:srcRect l="19839" r="13303"/>
          <a:stretch/>
        </p:blipFill>
        <p:spPr>
          <a:xfrm>
            <a:off x="-117985" y="0"/>
            <a:ext cx="5410198" cy="6858000"/>
          </a:xfrm>
          <a:prstGeom prst="rect">
            <a:avLst/>
          </a:prstGeom>
        </p:spPr>
      </p:pic>
      <p:sp useBgFill="1">
        <p:nvSpPr>
          <p:cNvPr id="53" name="Rectangle 5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072305-E3A9-E486-F70A-8113210D2C86}"/>
              </a:ext>
            </a:extLst>
          </p:cNvPr>
          <p:cNvSpPr>
            <a:spLocks noGrp="1"/>
          </p:cNvSpPr>
          <p:nvPr>
            <p:ph type="ctrTitle"/>
          </p:nvPr>
        </p:nvSpPr>
        <p:spPr>
          <a:xfrm>
            <a:off x="5627945" y="726698"/>
            <a:ext cx="6346305" cy="1559301"/>
          </a:xfrm>
        </p:spPr>
        <p:txBody>
          <a:bodyPr vert="horz" lIns="91440" tIns="45720" rIns="91440" bIns="45720" rtlCol="0" anchor="ctr">
            <a:noAutofit/>
          </a:bodyPr>
          <a:lstStyle/>
          <a:p>
            <a:pPr algn="l"/>
            <a:r>
              <a:rPr lang="en-US" sz="3600" dirty="0">
                <a:latin typeface="+mj-lt"/>
              </a:rPr>
              <a:t>What are formal exam room conditions? </a:t>
            </a:r>
          </a:p>
        </p:txBody>
      </p:sp>
      <p:sp>
        <p:nvSpPr>
          <p:cNvPr id="3" name="TextBox 2">
            <a:extLst>
              <a:ext uri="{FF2B5EF4-FFF2-40B4-BE49-F238E27FC236}">
                <a16:creationId xmlns:a16="http://schemas.microsoft.com/office/drawing/2014/main" id="{EA2D61A1-99E7-BF84-2C91-B5CDBD55C6FE}"/>
              </a:ext>
            </a:extLst>
          </p:cNvPr>
          <p:cNvSpPr txBox="1"/>
          <p:nvPr/>
        </p:nvSpPr>
        <p:spPr>
          <a:xfrm>
            <a:off x="5410196" y="2433711"/>
            <a:ext cx="6564053" cy="4754879"/>
          </a:xfrm>
          <a:prstGeom prst="rect">
            <a:avLst/>
          </a:prstGeom>
        </p:spPr>
        <p:txBody>
          <a:bodyPr vert="horz" lIns="91440" tIns="45720" rIns="91440" bIns="45720" rtlCol="0" anchor="ctr">
            <a:normAutofit/>
          </a:bodyPr>
          <a:lstStyle/>
          <a:p>
            <a:pPr marL="342900" indent="-228600">
              <a:lnSpc>
                <a:spcPct val="90000"/>
              </a:lnSpc>
              <a:spcAft>
                <a:spcPts val="600"/>
              </a:spcAft>
              <a:buClr>
                <a:srgbClr val="FF0000"/>
              </a:buClr>
              <a:buFont typeface="Arial" panose="020B0604020202020204" pitchFamily="34" charset="0"/>
              <a:buChar char="•"/>
            </a:pPr>
            <a:r>
              <a:rPr lang="en-US" sz="1600" dirty="0">
                <a:solidFill>
                  <a:srgbClr val="24356E"/>
                </a:solidFill>
              </a:rPr>
              <a:t>Formal examination/exam room conditions are:</a:t>
            </a:r>
          </a:p>
          <a:p>
            <a:pPr marL="342900" indent="-228600">
              <a:lnSpc>
                <a:spcPct val="90000"/>
              </a:lnSpc>
              <a:spcAft>
                <a:spcPts val="600"/>
              </a:spcAft>
              <a:buClr>
                <a:srgbClr val="FF0000"/>
              </a:buClr>
              <a:buFont typeface="Arial" panose="020B0604020202020204" pitchFamily="34" charset="0"/>
              <a:buChar char="•"/>
            </a:pPr>
            <a:endParaRPr lang="en-US" sz="800" dirty="0">
              <a:solidFill>
                <a:srgbClr val="24356E"/>
              </a:solidFill>
            </a:endParaRPr>
          </a:p>
          <a:p>
            <a:pPr marL="800100" lvl="1" indent="-228600">
              <a:lnSpc>
                <a:spcPct val="90000"/>
              </a:lnSpc>
              <a:spcAft>
                <a:spcPts val="600"/>
              </a:spcAft>
              <a:buClr>
                <a:srgbClr val="FF0000"/>
              </a:buClr>
              <a:buFont typeface="Arial" panose="020B0604020202020204" pitchFamily="34" charset="0"/>
              <a:buChar char="•"/>
            </a:pPr>
            <a:r>
              <a:rPr lang="en-US" sz="1600" dirty="0">
                <a:solidFill>
                  <a:srgbClr val="24356E"/>
                </a:solidFill>
              </a:rPr>
              <a:t>Not talking to other candidates</a:t>
            </a:r>
          </a:p>
          <a:p>
            <a:pPr marL="800100" lvl="1" indent="-228600">
              <a:lnSpc>
                <a:spcPct val="90000"/>
              </a:lnSpc>
              <a:spcAft>
                <a:spcPts val="600"/>
              </a:spcAft>
              <a:buClr>
                <a:srgbClr val="FF0000"/>
              </a:buClr>
              <a:buFont typeface="Arial" panose="020B0604020202020204" pitchFamily="34" charset="0"/>
              <a:buChar char="•"/>
            </a:pPr>
            <a:r>
              <a:rPr lang="en-US" sz="1600" dirty="0">
                <a:solidFill>
                  <a:srgbClr val="24356E"/>
                </a:solidFill>
              </a:rPr>
              <a:t>Not disturbing other candidates</a:t>
            </a:r>
          </a:p>
          <a:p>
            <a:pPr marL="800100" lvl="1" indent="-228600">
              <a:lnSpc>
                <a:spcPct val="90000"/>
              </a:lnSpc>
              <a:spcAft>
                <a:spcPts val="600"/>
              </a:spcAft>
              <a:buClr>
                <a:srgbClr val="FF0000"/>
              </a:buClr>
              <a:buFont typeface="Arial" panose="020B0604020202020204" pitchFamily="34" charset="0"/>
              <a:buChar char="•"/>
            </a:pPr>
            <a:r>
              <a:rPr lang="en-US" sz="1600" dirty="0">
                <a:solidFill>
                  <a:srgbClr val="24356E"/>
                </a:solidFill>
              </a:rPr>
              <a:t>Not communicating with other candidates</a:t>
            </a:r>
          </a:p>
          <a:p>
            <a:pPr marL="342900" indent="-228600">
              <a:lnSpc>
                <a:spcPct val="90000"/>
              </a:lnSpc>
              <a:spcAft>
                <a:spcPts val="600"/>
              </a:spcAft>
              <a:buClr>
                <a:srgbClr val="FF0000"/>
              </a:buClr>
              <a:buFont typeface="Arial" panose="020B0604020202020204" pitchFamily="34" charset="0"/>
              <a:buChar char="•"/>
            </a:pPr>
            <a:endParaRPr lang="en-US" sz="800" dirty="0">
              <a:solidFill>
                <a:srgbClr val="24356E"/>
              </a:solidFill>
            </a:endParaRPr>
          </a:p>
          <a:p>
            <a:pPr marL="342900" indent="-228600">
              <a:lnSpc>
                <a:spcPct val="110000"/>
              </a:lnSpc>
              <a:spcBef>
                <a:spcPts val="400"/>
              </a:spcBef>
              <a:buClr>
                <a:srgbClr val="FF0000"/>
              </a:buClr>
              <a:buFont typeface="Arial" panose="020B0604020202020204" pitchFamily="34" charset="0"/>
              <a:buChar char="•"/>
            </a:pPr>
            <a:r>
              <a:rPr lang="en-US" sz="1700" dirty="0">
                <a:solidFill>
                  <a:srgbClr val="24356E"/>
                </a:solidFill>
              </a:rPr>
              <a:t>You are under formal examination conditions </a:t>
            </a:r>
            <a:r>
              <a:rPr lang="en-US" sz="1700" b="1" dirty="0">
                <a:solidFill>
                  <a:srgbClr val="24356E"/>
                </a:solidFill>
              </a:rPr>
              <a:t>from the moment you enter the exam room</a:t>
            </a:r>
            <a:r>
              <a:rPr lang="en-US" sz="1700" dirty="0">
                <a:solidFill>
                  <a:srgbClr val="24356E"/>
                </a:solidFill>
              </a:rPr>
              <a:t> in which you will be taking your examination(s) </a:t>
            </a:r>
            <a:r>
              <a:rPr lang="en-US" sz="1700" b="1" dirty="0">
                <a:solidFill>
                  <a:srgbClr val="24356E"/>
                </a:solidFill>
              </a:rPr>
              <a:t>until the point at which you are permitted to leave</a:t>
            </a:r>
          </a:p>
          <a:p>
            <a:pPr marL="342900" indent="-228600">
              <a:lnSpc>
                <a:spcPct val="90000"/>
              </a:lnSpc>
              <a:spcAft>
                <a:spcPts val="600"/>
              </a:spcAft>
              <a:buClr>
                <a:srgbClr val="FF0000"/>
              </a:buClr>
              <a:buFont typeface="Arial" panose="020B0604020202020204" pitchFamily="34" charset="0"/>
              <a:buChar char="•"/>
            </a:pPr>
            <a:endParaRPr lang="en-US" sz="800" dirty="0">
              <a:solidFill>
                <a:srgbClr val="24356E"/>
              </a:solidFill>
            </a:endParaRPr>
          </a:p>
          <a:p>
            <a:pPr marL="342900" indent="-228600">
              <a:lnSpc>
                <a:spcPct val="110000"/>
              </a:lnSpc>
              <a:spcBef>
                <a:spcPts val="400"/>
              </a:spcBef>
              <a:buClr>
                <a:srgbClr val="FF0000"/>
              </a:buClr>
              <a:buFont typeface="Arial" panose="020B0604020202020204" pitchFamily="34" charset="0"/>
              <a:buChar char="•"/>
            </a:pPr>
            <a:r>
              <a:rPr lang="en-US" sz="1700" dirty="0">
                <a:solidFill>
                  <a:srgbClr val="24356E"/>
                </a:solidFill>
              </a:rPr>
              <a:t>If you talk to, disturb and/or communicate with other candidates as you enter or leave the exam room (as well as the whole time you are in the exam room), this is malpractice and will be reported to the awarding body who will decide whether to </a:t>
            </a:r>
            <a:r>
              <a:rPr lang="en-US" sz="1700" dirty="0" err="1">
                <a:solidFill>
                  <a:srgbClr val="24356E"/>
                </a:solidFill>
              </a:rPr>
              <a:t>penalise</a:t>
            </a:r>
            <a:r>
              <a:rPr lang="en-US" sz="1700" dirty="0">
                <a:solidFill>
                  <a:srgbClr val="24356E"/>
                </a:solidFill>
              </a:rPr>
              <a:t> you which may include disqualification</a:t>
            </a:r>
          </a:p>
          <a:p>
            <a:pPr marL="342900" indent="-228600">
              <a:lnSpc>
                <a:spcPct val="90000"/>
              </a:lnSpc>
              <a:spcAft>
                <a:spcPts val="600"/>
              </a:spcAft>
              <a:buClr>
                <a:srgbClr val="FF0000"/>
              </a:buClr>
              <a:buFont typeface="Arial" panose="020B0604020202020204" pitchFamily="34" charset="0"/>
              <a:buChar char="•"/>
            </a:pPr>
            <a:endParaRPr lang="en-US" sz="900" dirty="0"/>
          </a:p>
          <a:p>
            <a:pPr marL="342900" indent="-228600">
              <a:lnSpc>
                <a:spcPct val="90000"/>
              </a:lnSpc>
              <a:spcAft>
                <a:spcPts val="600"/>
              </a:spcAft>
              <a:buClr>
                <a:srgbClr val="FF0000"/>
              </a:buClr>
              <a:buFont typeface="Arial" panose="020B0604020202020204" pitchFamily="34" charset="0"/>
              <a:buChar char="•"/>
            </a:pPr>
            <a:endParaRPr lang="en-US" sz="900" dirty="0"/>
          </a:p>
        </p:txBody>
      </p:sp>
    </p:spTree>
    <p:extLst>
      <p:ext uri="{BB962C8B-B14F-4D97-AF65-F5344CB8AC3E}">
        <p14:creationId xmlns:p14="http://schemas.microsoft.com/office/powerpoint/2010/main" val="2991276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88210-21A1-8E4B-8720-57C644A3D89A}"/>
              </a:ext>
            </a:extLst>
          </p:cNvPr>
          <p:cNvSpPr>
            <a:spLocks noGrp="1"/>
          </p:cNvSpPr>
          <p:nvPr>
            <p:ph type="ctrTitle"/>
          </p:nvPr>
        </p:nvSpPr>
        <p:spPr>
          <a:xfrm>
            <a:off x="748991" y="859909"/>
            <a:ext cx="10895262" cy="1036066"/>
          </a:xfrm>
        </p:spPr>
        <p:txBody>
          <a:bodyPr vert="horz" lIns="91440" tIns="45720" rIns="91440" bIns="45720" rtlCol="0" anchor="b">
            <a:normAutofit/>
          </a:bodyPr>
          <a:lstStyle/>
          <a:p>
            <a:pPr algn="l"/>
            <a:r>
              <a:rPr lang="en-US" sz="3600" kern="1200" dirty="0">
                <a:latin typeface="+mj-lt"/>
                <a:ea typeface="+mj-ea"/>
                <a:cs typeface="+mj-cs"/>
              </a:rPr>
              <a:t>The role of the invigilators </a:t>
            </a:r>
          </a:p>
        </p:txBody>
      </p:sp>
      <p:sp>
        <p:nvSpPr>
          <p:cNvPr id="6" name="Text Placeholder 3">
            <a:extLst>
              <a:ext uri="{FF2B5EF4-FFF2-40B4-BE49-F238E27FC236}">
                <a16:creationId xmlns:a16="http://schemas.microsoft.com/office/drawing/2014/main" id="{404885A5-DE38-A083-D655-827B9299F0FB}"/>
              </a:ext>
            </a:extLst>
          </p:cNvPr>
          <p:cNvSpPr txBox="1">
            <a:spLocks/>
          </p:cNvSpPr>
          <p:nvPr/>
        </p:nvSpPr>
        <p:spPr>
          <a:xfrm>
            <a:off x="6103657" y="1988739"/>
            <a:ext cx="5880803" cy="484174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0"/>
              </a:spcBef>
              <a:spcAft>
                <a:spcPts val="0"/>
              </a:spcAft>
              <a:buClrTx/>
              <a:buSzTx/>
              <a:buNone/>
              <a:tabLst/>
              <a:defRPr/>
            </a:pPr>
            <a:endParaRPr lang="en-US" sz="1400" dirty="0">
              <a:solidFill>
                <a:schemeClr val="tx1"/>
              </a:solidFill>
              <a:latin typeface="+mn-lt"/>
            </a:endParaRPr>
          </a:p>
          <a:p>
            <a:pPr marR="0" lvl="0" fontAlgn="auto">
              <a:spcBef>
                <a:spcPts val="0"/>
              </a:spcBef>
              <a:spcAft>
                <a:spcPts val="0"/>
              </a:spcAft>
              <a:buClr>
                <a:srgbClr val="FF0000"/>
              </a:buClr>
              <a:buSzTx/>
              <a:buFont typeface="Wingdings" panose="05000000000000000000" pitchFamily="2" charset="2"/>
              <a:buChar char="§"/>
              <a:tabLst/>
              <a:defRPr/>
            </a:pPr>
            <a:r>
              <a:rPr lang="en-US" sz="2000" dirty="0">
                <a:latin typeface="+mn-lt"/>
              </a:rPr>
              <a:t>Each exam room will have at least one invigilator</a:t>
            </a:r>
          </a:p>
          <a:p>
            <a:pPr marR="0" lvl="0" fontAlgn="auto">
              <a:spcBef>
                <a:spcPts val="0"/>
              </a:spcBef>
              <a:spcAft>
                <a:spcPts val="0"/>
              </a:spcAft>
              <a:buClr>
                <a:srgbClr val="FF0000"/>
              </a:buClr>
              <a:buSzTx/>
              <a:buFont typeface="Wingdings" panose="05000000000000000000" pitchFamily="2" charset="2"/>
              <a:buChar char="§"/>
              <a:tabLst/>
              <a:defRPr/>
            </a:pPr>
            <a:endParaRPr lang="en-US" sz="1200" dirty="0">
              <a:latin typeface="+mn-lt"/>
            </a:endParaRPr>
          </a:p>
          <a:p>
            <a:pPr marR="0" lvl="0" fontAlgn="auto">
              <a:spcBef>
                <a:spcPts val="0"/>
              </a:spcBef>
              <a:spcAft>
                <a:spcPts val="0"/>
              </a:spcAft>
              <a:buClr>
                <a:srgbClr val="FF0000"/>
              </a:buClr>
              <a:buSzTx/>
              <a:buFont typeface="Wingdings" panose="05000000000000000000" pitchFamily="2" charset="2"/>
              <a:buChar char="§"/>
              <a:tabLst/>
              <a:defRPr/>
            </a:pPr>
            <a:r>
              <a:rPr lang="en-US" sz="2000" dirty="0">
                <a:latin typeface="+mn-lt"/>
              </a:rPr>
              <a:t>Awarding bodies insist that invigilators must follow </a:t>
            </a:r>
            <a:r>
              <a:rPr lang="en-GB" sz="2000" dirty="0">
                <a:latin typeface="+mn-lt"/>
              </a:rPr>
              <a:t>follow strict rules and regulations during exams</a:t>
            </a:r>
            <a:endParaRPr lang="en-US" sz="2000" dirty="0">
              <a:latin typeface="+mn-lt"/>
            </a:endParaRPr>
          </a:p>
          <a:p>
            <a:pPr marR="0" lvl="0" fontAlgn="auto">
              <a:spcBef>
                <a:spcPts val="0"/>
              </a:spcBef>
              <a:spcAft>
                <a:spcPts val="0"/>
              </a:spcAft>
              <a:buClr>
                <a:srgbClr val="FF0000"/>
              </a:buClr>
              <a:buSzTx/>
              <a:buFont typeface="Wingdings" panose="05000000000000000000" pitchFamily="2" charset="2"/>
              <a:buChar char="§"/>
              <a:tabLst/>
              <a:defRPr/>
            </a:pPr>
            <a:endParaRPr lang="en-US" sz="1200" dirty="0">
              <a:latin typeface="+mn-lt"/>
            </a:endParaRPr>
          </a:p>
          <a:p>
            <a:pPr marR="0" lvl="0" fontAlgn="auto">
              <a:spcBef>
                <a:spcPts val="0"/>
              </a:spcBef>
              <a:spcAft>
                <a:spcPts val="0"/>
              </a:spcAft>
              <a:buClr>
                <a:srgbClr val="FF0000"/>
              </a:buClr>
              <a:buSzTx/>
              <a:buFont typeface="Wingdings" panose="05000000000000000000" pitchFamily="2" charset="2"/>
              <a:buChar char="§"/>
              <a:tabLst/>
              <a:defRPr/>
            </a:pPr>
            <a:r>
              <a:rPr lang="en-US" sz="2000" dirty="0">
                <a:latin typeface="+mn-lt"/>
              </a:rPr>
              <a:t>Invigilators must record any irregular incidents which occur in the exam room (e.g. if someone feels unwell, requires the toilet or falls asleep etc.)</a:t>
            </a:r>
          </a:p>
          <a:p>
            <a:pPr marR="0" lvl="0" fontAlgn="auto">
              <a:spcBef>
                <a:spcPts val="0"/>
              </a:spcBef>
              <a:spcAft>
                <a:spcPts val="0"/>
              </a:spcAft>
              <a:buClr>
                <a:srgbClr val="FF0000"/>
              </a:buClr>
              <a:buSzTx/>
              <a:buFont typeface="Wingdings" panose="05000000000000000000" pitchFamily="2" charset="2"/>
              <a:buChar char="§"/>
              <a:tabLst/>
              <a:defRPr/>
            </a:pPr>
            <a:endParaRPr lang="en-US" sz="1200" dirty="0">
              <a:latin typeface="+mn-lt"/>
            </a:endParaRPr>
          </a:p>
          <a:p>
            <a:pPr marR="0" lvl="0" fontAlgn="auto">
              <a:spcBef>
                <a:spcPts val="0"/>
              </a:spcBef>
              <a:spcAft>
                <a:spcPts val="0"/>
              </a:spcAft>
              <a:buClr>
                <a:srgbClr val="FF0000"/>
              </a:buClr>
              <a:buSzTx/>
              <a:buFont typeface="Wingdings" panose="05000000000000000000" pitchFamily="2" charset="2"/>
              <a:buChar char="§"/>
              <a:tabLst/>
              <a:defRPr/>
            </a:pPr>
            <a:r>
              <a:rPr lang="en-US" sz="2000" dirty="0">
                <a:latin typeface="+mn-lt"/>
              </a:rPr>
              <a:t>If you behave in a suspicious manner the invigilator will approach you and ask you to stop</a:t>
            </a:r>
          </a:p>
          <a:p>
            <a:pPr marR="0" lvl="0" fontAlgn="auto">
              <a:spcBef>
                <a:spcPts val="0"/>
              </a:spcBef>
              <a:spcAft>
                <a:spcPts val="0"/>
              </a:spcAft>
              <a:buClr>
                <a:srgbClr val="FF0000"/>
              </a:buClr>
              <a:buSzTx/>
              <a:buFont typeface="Wingdings" panose="05000000000000000000" pitchFamily="2" charset="2"/>
              <a:buChar char="§"/>
              <a:tabLst/>
              <a:defRPr/>
            </a:pPr>
            <a:endParaRPr lang="en-US" sz="1200" dirty="0">
              <a:latin typeface="+mn-lt"/>
            </a:endParaRPr>
          </a:p>
          <a:p>
            <a:pPr marR="0" lvl="0" fontAlgn="auto">
              <a:spcBef>
                <a:spcPts val="0"/>
              </a:spcBef>
              <a:spcAft>
                <a:spcPts val="0"/>
              </a:spcAft>
              <a:buClr>
                <a:srgbClr val="FF0000"/>
              </a:buClr>
              <a:buSzTx/>
              <a:buFont typeface="Wingdings" panose="05000000000000000000" pitchFamily="2" charset="2"/>
              <a:buChar char="§"/>
              <a:tabLst/>
              <a:defRPr/>
            </a:pPr>
            <a:r>
              <a:rPr lang="en-US" sz="2000" dirty="0">
                <a:latin typeface="+mn-lt"/>
              </a:rPr>
              <a:t>If you misbehave, the invigilator will warn you that you may be removed from the exam room</a:t>
            </a:r>
          </a:p>
          <a:p>
            <a:pPr marR="0" lvl="0" fontAlgn="auto">
              <a:spcBef>
                <a:spcPts val="0"/>
              </a:spcBef>
              <a:spcAft>
                <a:spcPts val="0"/>
              </a:spcAft>
              <a:buClr>
                <a:srgbClr val="FF0000"/>
              </a:buClr>
              <a:buSzTx/>
              <a:buFont typeface="Wingdings" panose="05000000000000000000" pitchFamily="2" charset="2"/>
              <a:buChar char="§"/>
              <a:tabLst/>
              <a:defRPr/>
            </a:pPr>
            <a:endParaRPr lang="en-US" sz="1200" dirty="0">
              <a:latin typeface="+mn-lt"/>
            </a:endParaRPr>
          </a:p>
          <a:p>
            <a:pPr marR="0" lvl="0" fontAlgn="auto">
              <a:spcBef>
                <a:spcPts val="0"/>
              </a:spcBef>
              <a:spcAft>
                <a:spcPts val="0"/>
              </a:spcAft>
              <a:buClr>
                <a:srgbClr val="FF0000"/>
              </a:buClr>
              <a:buSzTx/>
              <a:buFont typeface="Wingdings" panose="05000000000000000000" pitchFamily="2" charset="2"/>
              <a:buChar char="§"/>
              <a:tabLst/>
              <a:defRPr/>
            </a:pPr>
            <a:r>
              <a:rPr lang="en-US" sz="2000" dirty="0">
                <a:latin typeface="+mn-lt"/>
              </a:rPr>
              <a:t>You are committing malpractice if you do not follow the invigilator’s instructions </a:t>
            </a:r>
          </a:p>
        </p:txBody>
      </p:sp>
      <p:grpSp>
        <p:nvGrpSpPr>
          <p:cNvPr id="24" name="Group 23">
            <a:extLst>
              <a:ext uri="{FF2B5EF4-FFF2-40B4-BE49-F238E27FC236}">
                <a16:creationId xmlns:a16="http://schemas.microsoft.com/office/drawing/2014/main" id="{16C73AF9-0D33-5C66-5D79-0D0129904B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2" name="Rectangle 11">
              <a:extLst>
                <a:ext uri="{FF2B5EF4-FFF2-40B4-BE49-F238E27FC236}">
                  <a16:creationId xmlns:a16="http://schemas.microsoft.com/office/drawing/2014/main" id="{ED96FD6F-5EE9-36C7-C200-3111EF6D0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2A39BB2-02C1-8A8B-8021-68446E04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8614A493-6C67-F1EC-8ACA-AFB5AC1380CD}"/>
              </a:ext>
            </a:extLst>
          </p:cNvPr>
          <p:cNvPicPr>
            <a:picLocks noChangeAspect="1"/>
          </p:cNvPicPr>
          <p:nvPr/>
        </p:nvPicPr>
        <p:blipFill>
          <a:blip r:embed="rId2"/>
          <a:stretch>
            <a:fillRect/>
          </a:stretch>
        </p:blipFill>
        <p:spPr>
          <a:xfrm>
            <a:off x="748991" y="2097667"/>
            <a:ext cx="5126344" cy="2870753"/>
          </a:xfrm>
          <a:prstGeom prst="rect">
            <a:avLst/>
          </a:prstGeom>
        </p:spPr>
      </p:pic>
      <p:pic>
        <p:nvPicPr>
          <p:cNvPr id="23" name="Picture 22" descr="A red exclamation mark&#10;&#10;Description automatically generated">
            <a:extLst>
              <a:ext uri="{FF2B5EF4-FFF2-40B4-BE49-F238E27FC236}">
                <a16:creationId xmlns:a16="http://schemas.microsoft.com/office/drawing/2014/main" id="{73BA831B-EAA1-15C0-EFC8-74605954D1EF}"/>
              </a:ext>
            </a:extLst>
          </p:cNvPr>
          <p:cNvPicPr>
            <a:picLocks noChangeAspect="1"/>
          </p:cNvPicPr>
          <p:nvPr/>
        </p:nvPicPr>
        <p:blipFill>
          <a:blip r:embed="rId3"/>
          <a:stretch>
            <a:fillRect/>
          </a:stretch>
        </p:blipFill>
        <p:spPr>
          <a:xfrm>
            <a:off x="207540" y="5371805"/>
            <a:ext cx="1322991" cy="793795"/>
          </a:xfrm>
          <a:prstGeom prst="rect">
            <a:avLst/>
          </a:prstGeom>
        </p:spPr>
      </p:pic>
      <p:sp>
        <p:nvSpPr>
          <p:cNvPr id="26" name="TextBox 25">
            <a:extLst>
              <a:ext uri="{FF2B5EF4-FFF2-40B4-BE49-F238E27FC236}">
                <a16:creationId xmlns:a16="http://schemas.microsoft.com/office/drawing/2014/main" id="{DB3301B5-6489-BABC-0B7A-D32895870FD3}"/>
              </a:ext>
            </a:extLst>
          </p:cNvPr>
          <p:cNvSpPr txBox="1"/>
          <p:nvPr/>
        </p:nvSpPr>
        <p:spPr>
          <a:xfrm>
            <a:off x="1019931" y="5106984"/>
            <a:ext cx="4969565" cy="1323439"/>
          </a:xfrm>
          <a:prstGeom prst="rect">
            <a:avLst/>
          </a:prstGeom>
          <a:noFill/>
        </p:spPr>
        <p:txBody>
          <a:bodyPr wrap="square" rtlCol="0">
            <a:spAutoFit/>
          </a:bodyPr>
          <a:lstStyle/>
          <a:p>
            <a:pPr algn="ctr"/>
            <a:r>
              <a:rPr lang="en-GB" sz="2000" b="1" dirty="0">
                <a:solidFill>
                  <a:srgbClr val="FF0000"/>
                </a:solidFill>
              </a:rPr>
              <a:t>YOU MUST FOLLOW THE INSTRUCTIONS OF THE INVIGILATOR. FAILURE TO DO SO MAY RESULT IN A PENALTY WHICH COULD INCLUDE POSSIBLE DISQUALIFICATION</a:t>
            </a:r>
          </a:p>
        </p:txBody>
      </p:sp>
    </p:spTree>
    <p:extLst>
      <p:ext uri="{BB962C8B-B14F-4D97-AF65-F5344CB8AC3E}">
        <p14:creationId xmlns:p14="http://schemas.microsoft.com/office/powerpoint/2010/main" val="1478681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971691-0E0D-A5E8-AA7D-02121C7CAB39}"/>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0D498824-3BB0-0D9B-F48F-030C9C951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29FC2-C366-699F-ADBC-5D0C45D152DB}"/>
              </a:ext>
            </a:extLst>
          </p:cNvPr>
          <p:cNvSpPr>
            <a:spLocks noGrp="1"/>
          </p:cNvSpPr>
          <p:nvPr>
            <p:ph type="ctrTitle"/>
          </p:nvPr>
        </p:nvSpPr>
        <p:spPr>
          <a:xfrm>
            <a:off x="1008184" y="174032"/>
            <a:ext cx="10175631" cy="1111843"/>
          </a:xfrm>
        </p:spPr>
        <p:txBody>
          <a:bodyPr vert="horz" lIns="91440" tIns="45720" rIns="91440" bIns="45720" rtlCol="0" anchor="ctr">
            <a:normAutofit/>
          </a:bodyPr>
          <a:lstStyle/>
          <a:p>
            <a:r>
              <a:rPr lang="en-US" sz="3600" kern="1200" dirty="0">
                <a:latin typeface="+mj-lt"/>
                <a:ea typeface="+mj-ea"/>
                <a:cs typeface="+mj-cs"/>
              </a:rPr>
              <a:t>Exam room regulations </a:t>
            </a:r>
          </a:p>
        </p:txBody>
      </p:sp>
      <p:sp>
        <p:nvSpPr>
          <p:cNvPr id="3" name="TextBox 2">
            <a:extLst>
              <a:ext uri="{FF2B5EF4-FFF2-40B4-BE49-F238E27FC236}">
                <a16:creationId xmlns:a16="http://schemas.microsoft.com/office/drawing/2014/main" id="{A5FE6181-65B3-417E-20CE-ECE84234506E}"/>
              </a:ext>
            </a:extLst>
          </p:cNvPr>
          <p:cNvSpPr txBox="1"/>
          <p:nvPr/>
        </p:nvSpPr>
        <p:spPr>
          <a:xfrm>
            <a:off x="3656076" y="2398643"/>
            <a:ext cx="4876800" cy="923330"/>
          </a:xfrm>
          <a:prstGeom prst="rect">
            <a:avLst/>
          </a:prstGeom>
          <a:noFill/>
          <a:ln>
            <a:solidFill>
              <a:schemeClr val="accent1"/>
            </a:solidFill>
          </a:ln>
        </p:spPr>
        <p:txBody>
          <a:bodyPr wrap="square" rtlCol="0">
            <a:spAutoFit/>
          </a:bodyPr>
          <a:lstStyle/>
          <a:p>
            <a:pPr algn="ctr"/>
            <a:r>
              <a:rPr lang="en-GB" dirty="0"/>
              <a:t>PLAY THE </a:t>
            </a:r>
            <a:r>
              <a:rPr lang="en-GB" i="1" dirty="0"/>
              <a:t>INSTRUCTIONS FOR CANDIDATES </a:t>
            </a:r>
            <a:r>
              <a:rPr lang="en-GB" dirty="0"/>
              <a:t>VIDEO:</a:t>
            </a:r>
          </a:p>
          <a:p>
            <a:pPr algn="ctr"/>
            <a:endParaRPr lang="en-GB" dirty="0"/>
          </a:p>
          <a:p>
            <a:pPr algn="ctr"/>
            <a:r>
              <a:rPr lang="en-GB" dirty="0">
                <a:hlinkClick r:id="rId2"/>
              </a:rPr>
              <a:t>https://youtu.be/-U0gqU0SuAE</a:t>
            </a:r>
            <a:r>
              <a:rPr lang="en-GB" dirty="0"/>
              <a:t> </a:t>
            </a:r>
          </a:p>
        </p:txBody>
      </p:sp>
    </p:spTree>
    <p:extLst>
      <p:ext uri="{BB962C8B-B14F-4D97-AF65-F5344CB8AC3E}">
        <p14:creationId xmlns:p14="http://schemas.microsoft.com/office/powerpoint/2010/main" val="4248745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A970-AF1C-4244-86B9-4D7F08237A07}"/>
              </a:ext>
            </a:extLst>
          </p:cNvPr>
          <p:cNvSpPr>
            <a:spLocks noGrp="1"/>
          </p:cNvSpPr>
          <p:nvPr>
            <p:ph type="title"/>
          </p:nvPr>
        </p:nvSpPr>
        <p:spPr>
          <a:xfrm>
            <a:off x="3537785" y="126364"/>
            <a:ext cx="5651418" cy="616728"/>
          </a:xfrm>
        </p:spPr>
        <p:txBody>
          <a:bodyPr>
            <a:noAutofit/>
          </a:bodyPr>
          <a:lstStyle/>
          <a:p>
            <a:pPr>
              <a:lnSpc>
                <a:spcPct val="120000"/>
              </a:lnSpc>
            </a:pPr>
            <a:r>
              <a:rPr lang="en-US" sz="3600" dirty="0"/>
              <a:t>Exam room conditions</a:t>
            </a:r>
          </a:p>
        </p:txBody>
      </p:sp>
      <p:sp>
        <p:nvSpPr>
          <p:cNvPr id="4" name="Text Placeholder 3">
            <a:extLst>
              <a:ext uri="{FF2B5EF4-FFF2-40B4-BE49-F238E27FC236}">
                <a16:creationId xmlns:a16="http://schemas.microsoft.com/office/drawing/2014/main" id="{FA117B36-8F0F-8F42-BC40-B38F251EBED8}"/>
              </a:ext>
            </a:extLst>
          </p:cNvPr>
          <p:cNvSpPr>
            <a:spLocks noGrp="1"/>
          </p:cNvSpPr>
          <p:nvPr>
            <p:ph type="body" sz="half" idx="2"/>
          </p:nvPr>
        </p:nvSpPr>
        <p:spPr>
          <a:xfrm>
            <a:off x="839788" y="1899321"/>
            <a:ext cx="11047412" cy="4700262"/>
          </a:xfrm>
        </p:spPr>
        <p:txBody>
          <a:bodyPr>
            <a:normAutofit/>
          </a:bodyPr>
          <a:lstStyle/>
          <a:p>
            <a:pPr marL="342900" indent="-342900" fontAlgn="auto">
              <a:lnSpc>
                <a:spcPct val="120000"/>
              </a:lnSpc>
              <a:spcBef>
                <a:spcPts val="400"/>
              </a:spcBef>
              <a:spcAft>
                <a:spcPts val="0"/>
              </a:spcAft>
              <a:buClr>
                <a:srgbClr val="F04E23"/>
              </a:buClr>
              <a:buSzPct val="105000"/>
              <a:buFont typeface="Wingdings" panose="05000000000000000000" pitchFamily="2" charset="2"/>
              <a:buChar char="§"/>
              <a:defRPr/>
            </a:pPr>
            <a:endParaRPr lang="en-GB" sz="1200" dirty="0">
              <a:solidFill>
                <a:srgbClr val="003D7E"/>
              </a:solidFill>
              <a:latin typeface="Avenir Book" panose="02000503020000020003"/>
              <a:cs typeface="Arial" panose="020B0604020202020204" pitchFamily="34" charset="0"/>
            </a:endParaRPr>
          </a:p>
          <a:p>
            <a:endParaRPr lang="en-US" dirty="0"/>
          </a:p>
        </p:txBody>
      </p:sp>
      <p:sp>
        <p:nvSpPr>
          <p:cNvPr id="11" name="Rectangle 10">
            <a:extLst>
              <a:ext uri="{FF2B5EF4-FFF2-40B4-BE49-F238E27FC236}">
                <a16:creationId xmlns:a16="http://schemas.microsoft.com/office/drawing/2014/main" id="{E602DFEF-D4B7-1E40-96BE-D3D1781404D0}"/>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73580D4D-BC2D-AD95-EEB7-7A1CE26D07CB}"/>
              </a:ext>
            </a:extLst>
          </p:cNvPr>
          <p:cNvGraphicFramePr/>
          <p:nvPr>
            <p:extLst>
              <p:ext uri="{D42A27DB-BD31-4B8C-83A1-F6EECF244321}">
                <p14:modId xmlns:p14="http://schemas.microsoft.com/office/powerpoint/2010/main" val="2635127757"/>
              </p:ext>
            </p:extLst>
          </p:nvPr>
        </p:nvGraphicFramePr>
        <p:xfrm>
          <a:off x="543340" y="863043"/>
          <a:ext cx="11463130" cy="5736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FF8C50AE-39A3-30B0-1B90-259071382E38}"/>
              </a:ext>
            </a:extLst>
          </p:cNvPr>
          <p:cNvSpPr txBox="1"/>
          <p:nvPr/>
        </p:nvSpPr>
        <p:spPr>
          <a:xfrm>
            <a:off x="9733722" y="4443897"/>
            <a:ext cx="2213113" cy="2031325"/>
          </a:xfrm>
          <a:prstGeom prst="rect">
            <a:avLst/>
          </a:prstGeom>
          <a:noFill/>
          <a:ln>
            <a:solidFill>
              <a:schemeClr val="accent1"/>
            </a:solidFill>
          </a:ln>
        </p:spPr>
        <p:txBody>
          <a:bodyPr wrap="square" rtlCol="0">
            <a:spAutoFit/>
          </a:bodyPr>
          <a:lstStyle/>
          <a:p>
            <a:pPr marL="342900" indent="-342900">
              <a:buFont typeface="Wingdings" panose="05000000000000000000" pitchFamily="2" charset="2"/>
              <a:buChar char="ü"/>
            </a:pPr>
            <a:r>
              <a:rPr lang="en-GB" dirty="0">
                <a:solidFill>
                  <a:srgbClr val="24356E"/>
                </a:solidFill>
              </a:rPr>
              <a:t>Centre number</a:t>
            </a:r>
          </a:p>
          <a:p>
            <a:r>
              <a:rPr lang="en-GB" dirty="0">
                <a:solidFill>
                  <a:srgbClr val="24356E"/>
                </a:solidFill>
              </a:rPr>
              <a:t>For each exam:</a:t>
            </a:r>
          </a:p>
          <a:p>
            <a:pPr marL="342900" indent="-342900">
              <a:buFont typeface="Wingdings" panose="05000000000000000000" pitchFamily="2" charset="2"/>
              <a:buChar char="ü"/>
            </a:pPr>
            <a:r>
              <a:rPr lang="en-GB" dirty="0">
                <a:solidFill>
                  <a:srgbClr val="24356E"/>
                </a:solidFill>
              </a:rPr>
              <a:t>Subject title</a:t>
            </a:r>
          </a:p>
          <a:p>
            <a:pPr marL="342900" indent="-342900">
              <a:buFont typeface="Wingdings" panose="05000000000000000000" pitchFamily="2" charset="2"/>
              <a:buChar char="ü"/>
            </a:pPr>
            <a:r>
              <a:rPr lang="en-GB" dirty="0">
                <a:solidFill>
                  <a:srgbClr val="24356E"/>
                </a:solidFill>
              </a:rPr>
              <a:t>Paper number</a:t>
            </a:r>
          </a:p>
          <a:p>
            <a:pPr marL="342900" indent="-342900">
              <a:buFont typeface="Wingdings" panose="05000000000000000000" pitchFamily="2" charset="2"/>
              <a:buChar char="ü"/>
            </a:pPr>
            <a:r>
              <a:rPr lang="en-GB" dirty="0">
                <a:solidFill>
                  <a:srgbClr val="24356E"/>
                </a:solidFill>
              </a:rPr>
              <a:t>Starting &amp; finishing times</a:t>
            </a:r>
          </a:p>
          <a:p>
            <a:pPr marL="342900" indent="-342900">
              <a:buFont typeface="Wingdings" panose="05000000000000000000" pitchFamily="2" charset="2"/>
              <a:buChar char="ü"/>
            </a:pPr>
            <a:r>
              <a:rPr lang="en-GB" dirty="0">
                <a:solidFill>
                  <a:srgbClr val="24356E"/>
                </a:solidFill>
              </a:rPr>
              <a:t>Date</a:t>
            </a:r>
          </a:p>
        </p:txBody>
      </p:sp>
      <p:sp>
        <p:nvSpPr>
          <p:cNvPr id="12" name="Arrow: Right 11">
            <a:extLst>
              <a:ext uri="{FF2B5EF4-FFF2-40B4-BE49-F238E27FC236}">
                <a16:creationId xmlns:a16="http://schemas.microsoft.com/office/drawing/2014/main" id="{E4B5B396-FAE2-98F3-6E21-D021337C4AD6}"/>
              </a:ext>
            </a:extLst>
          </p:cNvPr>
          <p:cNvSpPr/>
          <p:nvPr/>
        </p:nvSpPr>
        <p:spPr>
          <a:xfrm>
            <a:off x="7005484" y="5633140"/>
            <a:ext cx="2668603" cy="41721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D7782EAE-8987-B085-B76E-DADBF5F9D261}"/>
              </a:ext>
            </a:extLst>
          </p:cNvPr>
          <p:cNvSpPr/>
          <p:nvPr/>
        </p:nvSpPr>
        <p:spPr>
          <a:xfrm>
            <a:off x="8809705" y="2373490"/>
            <a:ext cx="924018" cy="41721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B9A01D7-A29D-AA5E-5EF9-BDE2E68C7709}"/>
              </a:ext>
            </a:extLst>
          </p:cNvPr>
          <p:cNvSpPr txBox="1"/>
          <p:nvPr/>
        </p:nvSpPr>
        <p:spPr>
          <a:xfrm>
            <a:off x="9733723" y="935244"/>
            <a:ext cx="2213113" cy="3139321"/>
          </a:xfrm>
          <a:prstGeom prst="rect">
            <a:avLst/>
          </a:prstGeom>
          <a:noFill/>
        </p:spPr>
        <p:txBody>
          <a:bodyPr wrap="square" rtlCol="0">
            <a:spAutoFit/>
          </a:bodyPr>
          <a:lstStyle/>
          <a:p>
            <a:r>
              <a:rPr lang="en-GB" dirty="0">
                <a:solidFill>
                  <a:srgbClr val="24356E"/>
                </a:solidFill>
              </a:rPr>
              <a:t>Once you have entered the exam room:</a:t>
            </a:r>
          </a:p>
          <a:p>
            <a:pPr marL="342900" indent="-342900">
              <a:buFont typeface="Wingdings" panose="05000000000000000000" pitchFamily="2" charset="2"/>
              <a:buChar char="ü"/>
            </a:pPr>
            <a:r>
              <a:rPr lang="en-GB" dirty="0">
                <a:solidFill>
                  <a:srgbClr val="24356E"/>
                </a:solidFill>
              </a:rPr>
              <a:t>Do not talk to other candidates</a:t>
            </a:r>
          </a:p>
          <a:p>
            <a:pPr marL="342900" indent="-342900">
              <a:buFont typeface="Wingdings" panose="05000000000000000000" pitchFamily="2" charset="2"/>
              <a:buChar char="ü"/>
            </a:pPr>
            <a:r>
              <a:rPr lang="en-GB" dirty="0">
                <a:solidFill>
                  <a:srgbClr val="24356E"/>
                </a:solidFill>
              </a:rPr>
              <a:t>Do not disturb other candidates</a:t>
            </a:r>
          </a:p>
          <a:p>
            <a:pPr marL="342900" indent="-342900">
              <a:buFont typeface="Wingdings" panose="05000000000000000000" pitchFamily="2" charset="2"/>
              <a:buChar char="ü"/>
            </a:pPr>
            <a:r>
              <a:rPr lang="en-GB" dirty="0">
                <a:solidFill>
                  <a:srgbClr val="24356E"/>
                </a:solidFill>
              </a:rPr>
              <a:t>Do not communicate with other candidates</a:t>
            </a:r>
          </a:p>
        </p:txBody>
      </p:sp>
      <p:sp>
        <p:nvSpPr>
          <p:cNvPr id="15" name="TextBox 14">
            <a:extLst>
              <a:ext uri="{FF2B5EF4-FFF2-40B4-BE49-F238E27FC236}">
                <a16:creationId xmlns:a16="http://schemas.microsoft.com/office/drawing/2014/main" id="{C4591694-6CA2-7408-B0A2-7533388C0B64}"/>
              </a:ext>
            </a:extLst>
          </p:cNvPr>
          <p:cNvSpPr txBox="1"/>
          <p:nvPr/>
        </p:nvSpPr>
        <p:spPr>
          <a:xfrm>
            <a:off x="543340" y="1950907"/>
            <a:ext cx="2213113" cy="4524315"/>
          </a:xfrm>
          <a:prstGeom prst="rect">
            <a:avLst/>
          </a:prstGeom>
          <a:noFill/>
          <a:ln>
            <a:solidFill>
              <a:schemeClr val="accent1"/>
            </a:solidFill>
          </a:ln>
        </p:spPr>
        <p:txBody>
          <a:bodyPr wrap="square" rtlCol="0">
            <a:spAutoFit/>
          </a:bodyPr>
          <a:lstStyle/>
          <a:p>
            <a:r>
              <a:rPr lang="en-GB" dirty="0">
                <a:solidFill>
                  <a:srgbClr val="24356E"/>
                </a:solidFill>
              </a:rPr>
              <a:t>Your invigilator will ensure that the following are in place inside/outside the exam room:</a:t>
            </a:r>
          </a:p>
          <a:p>
            <a:pPr marL="342900" indent="-342900">
              <a:buFont typeface="Wingdings" panose="05000000000000000000" pitchFamily="2" charset="2"/>
              <a:buChar char="ü"/>
            </a:pPr>
            <a:r>
              <a:rPr lang="en-GB" dirty="0">
                <a:solidFill>
                  <a:srgbClr val="24356E"/>
                </a:solidFill>
              </a:rPr>
              <a:t>Exam room posters</a:t>
            </a:r>
          </a:p>
          <a:p>
            <a:pPr marL="342900" indent="-342900">
              <a:buFont typeface="Wingdings" panose="05000000000000000000" pitchFamily="2" charset="2"/>
              <a:buChar char="ü"/>
            </a:pPr>
            <a:r>
              <a:rPr lang="en-GB" dirty="0">
                <a:solidFill>
                  <a:srgbClr val="24356E"/>
                </a:solidFill>
              </a:rPr>
              <a:t>Adequate room conditions (heating, lighting, ventilation, noise etc.)</a:t>
            </a:r>
          </a:p>
          <a:p>
            <a:pPr marL="342900" indent="-342900">
              <a:buFont typeface="Wingdings" panose="05000000000000000000" pitchFamily="2" charset="2"/>
              <a:buChar char="ü"/>
            </a:pPr>
            <a:r>
              <a:rPr lang="en-GB" dirty="0">
                <a:solidFill>
                  <a:srgbClr val="24356E"/>
                </a:solidFill>
              </a:rPr>
              <a:t>Clock</a:t>
            </a:r>
          </a:p>
          <a:p>
            <a:pPr marL="342900" indent="-342900">
              <a:buFont typeface="Wingdings" panose="05000000000000000000" pitchFamily="2" charset="2"/>
              <a:buChar char="ü"/>
            </a:pPr>
            <a:r>
              <a:rPr lang="en-GB" dirty="0">
                <a:solidFill>
                  <a:srgbClr val="24356E"/>
                </a:solidFill>
              </a:rPr>
              <a:t>Relevant exam information displayed</a:t>
            </a:r>
          </a:p>
        </p:txBody>
      </p:sp>
      <p:sp>
        <p:nvSpPr>
          <p:cNvPr id="16" name="Arrow: Right 15">
            <a:extLst>
              <a:ext uri="{FF2B5EF4-FFF2-40B4-BE49-F238E27FC236}">
                <a16:creationId xmlns:a16="http://schemas.microsoft.com/office/drawing/2014/main" id="{95AB1587-4A4C-4068-2A21-44FBFE25DB1C}"/>
              </a:ext>
            </a:extLst>
          </p:cNvPr>
          <p:cNvSpPr/>
          <p:nvPr/>
        </p:nvSpPr>
        <p:spPr>
          <a:xfrm>
            <a:off x="2439150" y="5636654"/>
            <a:ext cx="2958760" cy="41721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7895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47F24E-73A7-DC92-C1C0-01714D759C50}"/>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33ADB1F-C790-9923-0C86-CA8CB20F8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9A6F87-F0CE-EFF7-0491-D33EC410495D}"/>
              </a:ext>
            </a:extLst>
          </p:cNvPr>
          <p:cNvSpPr>
            <a:spLocks noGrp="1"/>
          </p:cNvSpPr>
          <p:nvPr>
            <p:ph type="ctrTitle"/>
          </p:nvPr>
        </p:nvSpPr>
        <p:spPr>
          <a:xfrm>
            <a:off x="1008184" y="266796"/>
            <a:ext cx="10175631" cy="1111843"/>
          </a:xfrm>
        </p:spPr>
        <p:txBody>
          <a:bodyPr vert="horz" lIns="91440" tIns="45720" rIns="91440" bIns="45720" rtlCol="0" anchor="ctr">
            <a:normAutofit fontScale="90000"/>
          </a:bodyPr>
          <a:lstStyle/>
          <a:p>
            <a:r>
              <a:rPr lang="en-US" dirty="0">
                <a:latin typeface="+mj-lt"/>
              </a:rPr>
              <a:t>What materials should you bring to an exam</a:t>
            </a:r>
            <a:r>
              <a:rPr lang="en-US" kern="1200" dirty="0">
                <a:latin typeface="+mj-lt"/>
                <a:ea typeface="+mj-ea"/>
                <a:cs typeface="+mj-cs"/>
              </a:rPr>
              <a:t> </a:t>
            </a:r>
          </a:p>
        </p:txBody>
      </p:sp>
      <p:sp>
        <p:nvSpPr>
          <p:cNvPr id="3" name="TextBox 2">
            <a:extLst>
              <a:ext uri="{FF2B5EF4-FFF2-40B4-BE49-F238E27FC236}">
                <a16:creationId xmlns:a16="http://schemas.microsoft.com/office/drawing/2014/main" id="{3E47BB32-A79F-11DA-2B28-3705390DBCA3}"/>
              </a:ext>
            </a:extLst>
          </p:cNvPr>
          <p:cNvSpPr txBox="1"/>
          <p:nvPr/>
        </p:nvSpPr>
        <p:spPr>
          <a:xfrm>
            <a:off x="690114" y="1690872"/>
            <a:ext cx="4997848" cy="1323439"/>
          </a:xfrm>
          <a:prstGeom prst="rect">
            <a:avLst/>
          </a:prstGeom>
          <a:noFill/>
        </p:spPr>
        <p:txBody>
          <a:bodyPr wrap="square" rtlCol="0">
            <a:spAutoFit/>
          </a:bodyPr>
          <a:lstStyle/>
          <a:p>
            <a:r>
              <a:rPr lang="en-GB" sz="2000" dirty="0">
                <a:solidFill>
                  <a:srgbClr val="24356E"/>
                </a:solidFill>
              </a:rPr>
              <a:t>You must bring the following materials with you to every examination:</a:t>
            </a:r>
          </a:p>
          <a:p>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sp>
        <p:nvSpPr>
          <p:cNvPr id="4" name="TextBox 3">
            <a:extLst>
              <a:ext uri="{FF2B5EF4-FFF2-40B4-BE49-F238E27FC236}">
                <a16:creationId xmlns:a16="http://schemas.microsoft.com/office/drawing/2014/main" id="{7EA03D59-95A7-EFB9-1E8D-288A275AF8DC}"/>
              </a:ext>
            </a:extLst>
          </p:cNvPr>
          <p:cNvSpPr txBox="1"/>
          <p:nvPr/>
        </p:nvSpPr>
        <p:spPr>
          <a:xfrm>
            <a:off x="6504039" y="1690872"/>
            <a:ext cx="5530646" cy="1015663"/>
          </a:xfrm>
          <a:prstGeom prst="rect">
            <a:avLst/>
          </a:prstGeom>
          <a:noFill/>
        </p:spPr>
        <p:txBody>
          <a:bodyPr wrap="square" rtlCol="0">
            <a:spAutoFit/>
          </a:bodyPr>
          <a:lstStyle/>
          <a:p>
            <a:r>
              <a:rPr lang="en-GB" sz="2000" dirty="0">
                <a:solidFill>
                  <a:srgbClr val="24356E"/>
                </a:solidFill>
              </a:rPr>
              <a:t>We will provide the following materials:</a:t>
            </a:r>
          </a:p>
          <a:p>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pic>
        <p:nvPicPr>
          <p:cNvPr id="6" name="Picture 5" descr="A close-up of a pen&#10;&#10;Description automatically generated">
            <a:extLst>
              <a:ext uri="{FF2B5EF4-FFF2-40B4-BE49-F238E27FC236}">
                <a16:creationId xmlns:a16="http://schemas.microsoft.com/office/drawing/2014/main" id="{FBA21CA7-7E05-83D9-83F5-F93F260AFFD0}"/>
              </a:ext>
            </a:extLst>
          </p:cNvPr>
          <p:cNvPicPr>
            <a:picLocks noChangeAspect="1"/>
          </p:cNvPicPr>
          <p:nvPr/>
        </p:nvPicPr>
        <p:blipFill>
          <a:blip r:embed="rId2"/>
          <a:stretch>
            <a:fillRect/>
          </a:stretch>
        </p:blipFill>
        <p:spPr>
          <a:xfrm>
            <a:off x="773690" y="2554684"/>
            <a:ext cx="2143125" cy="2143125"/>
          </a:xfrm>
          <a:prstGeom prst="rect">
            <a:avLst/>
          </a:prstGeom>
        </p:spPr>
      </p:pic>
      <p:pic>
        <p:nvPicPr>
          <p:cNvPr id="10" name="Picture 9" descr="A close-up of a bottle of water&#10;&#10;Description automatically generated">
            <a:extLst>
              <a:ext uri="{FF2B5EF4-FFF2-40B4-BE49-F238E27FC236}">
                <a16:creationId xmlns:a16="http://schemas.microsoft.com/office/drawing/2014/main" id="{4EF21BA9-EBED-048D-0D52-70D8B096FF45}"/>
              </a:ext>
            </a:extLst>
          </p:cNvPr>
          <p:cNvPicPr>
            <a:picLocks noChangeAspect="1"/>
          </p:cNvPicPr>
          <p:nvPr/>
        </p:nvPicPr>
        <p:blipFill>
          <a:blip r:embed="rId3"/>
          <a:stretch>
            <a:fillRect/>
          </a:stretch>
        </p:blipFill>
        <p:spPr>
          <a:xfrm>
            <a:off x="3230826" y="2821369"/>
            <a:ext cx="2143125" cy="2143125"/>
          </a:xfrm>
          <a:prstGeom prst="rect">
            <a:avLst/>
          </a:prstGeom>
        </p:spPr>
      </p:pic>
    </p:spTree>
    <p:extLst>
      <p:ext uri="{BB962C8B-B14F-4D97-AF65-F5344CB8AC3E}">
        <p14:creationId xmlns:p14="http://schemas.microsoft.com/office/powerpoint/2010/main" val="3343448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0245B9-9CEB-EF8A-5E05-40D1E8A06828}"/>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B34A5A60-DD78-791F-5BFD-243A64C57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23CE1B-4777-7E98-A78B-10AB448AF4C9}"/>
              </a:ext>
            </a:extLst>
          </p:cNvPr>
          <p:cNvSpPr>
            <a:spLocks noGrp="1"/>
          </p:cNvSpPr>
          <p:nvPr>
            <p:ph type="ctrTitle"/>
          </p:nvPr>
        </p:nvSpPr>
        <p:spPr>
          <a:xfrm>
            <a:off x="1008184" y="253544"/>
            <a:ext cx="10175631" cy="1111843"/>
          </a:xfrm>
        </p:spPr>
        <p:txBody>
          <a:bodyPr vert="horz" lIns="91440" tIns="45720" rIns="91440" bIns="45720" rtlCol="0" anchor="ctr">
            <a:normAutofit fontScale="90000"/>
          </a:bodyPr>
          <a:lstStyle/>
          <a:p>
            <a:r>
              <a:rPr lang="en-US" dirty="0">
                <a:latin typeface="+mj-lt"/>
              </a:rPr>
              <a:t>What material is </a:t>
            </a:r>
            <a:r>
              <a:rPr lang="en-US" u="sng" dirty="0">
                <a:latin typeface="+mj-lt"/>
              </a:rPr>
              <a:t>not</a:t>
            </a:r>
            <a:r>
              <a:rPr lang="en-US" dirty="0">
                <a:latin typeface="+mj-lt"/>
              </a:rPr>
              <a:t> allowed in the exam room</a:t>
            </a:r>
            <a:r>
              <a:rPr lang="en-US" kern="1200" dirty="0">
                <a:latin typeface="+mj-lt"/>
                <a:ea typeface="+mj-ea"/>
                <a:cs typeface="+mj-cs"/>
              </a:rPr>
              <a:t> </a:t>
            </a:r>
          </a:p>
        </p:txBody>
      </p:sp>
      <p:pic>
        <p:nvPicPr>
          <p:cNvPr id="6" name="Picture 5" descr="A white wireless earbuds in a case&#10;&#10;Description automatically generated">
            <a:extLst>
              <a:ext uri="{FF2B5EF4-FFF2-40B4-BE49-F238E27FC236}">
                <a16:creationId xmlns:a16="http://schemas.microsoft.com/office/drawing/2014/main" id="{C769AE07-ABF3-8CDF-4A94-3D18D9986F4D}"/>
              </a:ext>
            </a:extLst>
          </p:cNvPr>
          <p:cNvPicPr>
            <a:picLocks noChangeAspect="1"/>
          </p:cNvPicPr>
          <p:nvPr/>
        </p:nvPicPr>
        <p:blipFill>
          <a:blip r:embed="rId2"/>
          <a:stretch>
            <a:fillRect/>
          </a:stretch>
        </p:blipFill>
        <p:spPr>
          <a:xfrm rot="225674">
            <a:off x="3815767" y="1829404"/>
            <a:ext cx="2466975" cy="1847850"/>
          </a:xfrm>
          <a:prstGeom prst="rect">
            <a:avLst/>
          </a:prstGeom>
        </p:spPr>
      </p:pic>
      <p:pic>
        <p:nvPicPr>
          <p:cNvPr id="8" name="Picture 7" descr="A close up of a watch&#10;&#10;Description automatically generated">
            <a:extLst>
              <a:ext uri="{FF2B5EF4-FFF2-40B4-BE49-F238E27FC236}">
                <a16:creationId xmlns:a16="http://schemas.microsoft.com/office/drawing/2014/main" id="{F4DE19F8-8F73-E7A7-9626-98E94572FF3B}"/>
              </a:ext>
            </a:extLst>
          </p:cNvPr>
          <p:cNvPicPr>
            <a:picLocks noChangeAspect="1"/>
          </p:cNvPicPr>
          <p:nvPr/>
        </p:nvPicPr>
        <p:blipFill>
          <a:blip r:embed="rId3"/>
          <a:stretch>
            <a:fillRect/>
          </a:stretch>
        </p:blipFill>
        <p:spPr>
          <a:xfrm rot="21433516">
            <a:off x="6056060" y="3479618"/>
            <a:ext cx="2143125" cy="2143125"/>
          </a:xfrm>
          <a:prstGeom prst="rect">
            <a:avLst/>
          </a:prstGeom>
        </p:spPr>
      </p:pic>
      <p:pic>
        <p:nvPicPr>
          <p:cNvPr id="10" name="Picture 9" descr="A close up of a watch&#10;&#10;Description automatically generated">
            <a:extLst>
              <a:ext uri="{FF2B5EF4-FFF2-40B4-BE49-F238E27FC236}">
                <a16:creationId xmlns:a16="http://schemas.microsoft.com/office/drawing/2014/main" id="{74934809-72F9-DDF2-81AE-E3DEFF74B6EB}"/>
              </a:ext>
            </a:extLst>
          </p:cNvPr>
          <p:cNvPicPr>
            <a:picLocks noChangeAspect="1"/>
          </p:cNvPicPr>
          <p:nvPr/>
        </p:nvPicPr>
        <p:blipFill>
          <a:blip r:embed="rId4"/>
          <a:stretch>
            <a:fillRect/>
          </a:stretch>
        </p:blipFill>
        <p:spPr>
          <a:xfrm rot="982611">
            <a:off x="7889368" y="1485901"/>
            <a:ext cx="2628900" cy="1743075"/>
          </a:xfrm>
          <a:prstGeom prst="rect">
            <a:avLst/>
          </a:prstGeom>
        </p:spPr>
      </p:pic>
      <p:pic>
        <p:nvPicPr>
          <p:cNvPr id="12" name="Picture 11" descr="A grey water bottle with a strap&#10;&#10;Description automatically generated">
            <a:extLst>
              <a:ext uri="{FF2B5EF4-FFF2-40B4-BE49-F238E27FC236}">
                <a16:creationId xmlns:a16="http://schemas.microsoft.com/office/drawing/2014/main" id="{87CCBDC7-EC2C-2ADA-7752-B6AE2FA61D74}"/>
              </a:ext>
            </a:extLst>
          </p:cNvPr>
          <p:cNvPicPr>
            <a:picLocks noChangeAspect="1"/>
          </p:cNvPicPr>
          <p:nvPr/>
        </p:nvPicPr>
        <p:blipFill>
          <a:blip r:embed="rId5"/>
          <a:stretch>
            <a:fillRect/>
          </a:stretch>
        </p:blipFill>
        <p:spPr>
          <a:xfrm rot="307214">
            <a:off x="1974572" y="3847213"/>
            <a:ext cx="2143125" cy="2143125"/>
          </a:xfrm>
          <a:prstGeom prst="rect">
            <a:avLst/>
          </a:prstGeom>
        </p:spPr>
      </p:pic>
      <p:pic>
        <p:nvPicPr>
          <p:cNvPr id="16" name="Picture 15" descr="A screen shot of a cell phone&#10;&#10;Description automatically generated">
            <a:extLst>
              <a:ext uri="{FF2B5EF4-FFF2-40B4-BE49-F238E27FC236}">
                <a16:creationId xmlns:a16="http://schemas.microsoft.com/office/drawing/2014/main" id="{0EAF17F1-48EB-5FA0-3127-62AA34A9F11A}"/>
              </a:ext>
            </a:extLst>
          </p:cNvPr>
          <p:cNvPicPr>
            <a:picLocks noChangeAspect="1"/>
          </p:cNvPicPr>
          <p:nvPr/>
        </p:nvPicPr>
        <p:blipFill>
          <a:blip r:embed="rId6"/>
          <a:stretch>
            <a:fillRect/>
          </a:stretch>
        </p:blipFill>
        <p:spPr>
          <a:xfrm rot="21052861">
            <a:off x="809628" y="1056830"/>
            <a:ext cx="1514475" cy="3019425"/>
          </a:xfrm>
          <a:prstGeom prst="rect">
            <a:avLst/>
          </a:prstGeom>
        </p:spPr>
      </p:pic>
      <p:pic>
        <p:nvPicPr>
          <p:cNvPr id="4" name="Picture 3">
            <a:extLst>
              <a:ext uri="{FF2B5EF4-FFF2-40B4-BE49-F238E27FC236}">
                <a16:creationId xmlns:a16="http://schemas.microsoft.com/office/drawing/2014/main" id="{7E8CBC95-31F3-6B5F-AE39-77F9136C4519}"/>
              </a:ext>
            </a:extLst>
          </p:cNvPr>
          <p:cNvPicPr>
            <a:picLocks noChangeAspect="1"/>
          </p:cNvPicPr>
          <p:nvPr/>
        </p:nvPicPr>
        <p:blipFill>
          <a:blip r:embed="rId7"/>
          <a:stretch>
            <a:fillRect/>
          </a:stretch>
        </p:blipFill>
        <p:spPr>
          <a:xfrm rot="612603">
            <a:off x="8807446" y="4775560"/>
            <a:ext cx="2818085" cy="1306135"/>
          </a:xfrm>
          <a:prstGeom prst="rect">
            <a:avLst/>
          </a:prstGeom>
        </p:spPr>
      </p:pic>
      <p:sp>
        <p:nvSpPr>
          <p:cNvPr id="5" name="Arrow: Down 4">
            <a:extLst>
              <a:ext uri="{FF2B5EF4-FFF2-40B4-BE49-F238E27FC236}">
                <a16:creationId xmlns:a16="http://schemas.microsoft.com/office/drawing/2014/main" id="{56EFD7A4-E837-7352-473E-3CC365C988E6}"/>
              </a:ext>
            </a:extLst>
          </p:cNvPr>
          <p:cNvSpPr/>
          <p:nvPr/>
        </p:nvSpPr>
        <p:spPr>
          <a:xfrm rot="1467442">
            <a:off x="10910969" y="4554340"/>
            <a:ext cx="545690" cy="7288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2920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44629"/>
            <a:ext cx="10515600" cy="841203"/>
          </a:xfrm>
        </p:spPr>
        <p:txBody>
          <a:bodyPr>
            <a:normAutofit/>
          </a:bodyPr>
          <a:lstStyle/>
          <a:p>
            <a:pPr algn="ctr"/>
            <a:r>
              <a:rPr lang="en-US" sz="3600" dirty="0"/>
              <a:t>Calculators</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1576753"/>
            <a:ext cx="10810461" cy="709255"/>
          </a:xfrm>
        </p:spPr>
        <p:txBody>
          <a:bodyPr>
            <a:normAutofit/>
          </a:bodyPr>
          <a:lstStyle/>
          <a:p>
            <a:pPr marL="0" indent="0" algn="ctr" fontAlgn="auto">
              <a:lnSpc>
                <a:spcPct val="120000"/>
              </a:lnSpc>
              <a:spcBef>
                <a:spcPts val="400"/>
              </a:spcBef>
              <a:spcAft>
                <a:spcPts val="0"/>
              </a:spcAft>
              <a:buClr>
                <a:srgbClr val="F04E23"/>
              </a:buClr>
              <a:buSzPct val="105000"/>
              <a:buNone/>
              <a:defRPr/>
            </a:pPr>
            <a:r>
              <a:rPr lang="en-GB" sz="2400" b="1" dirty="0">
                <a:solidFill>
                  <a:srgbClr val="003D7E"/>
                </a:solidFill>
                <a:latin typeface="Avenir Book"/>
                <a:cs typeface="Arial" panose="020B0604020202020204" pitchFamily="34" charset="0"/>
              </a:rPr>
              <a:t>How a calculator can/cannot be used in an exam </a:t>
            </a:r>
          </a:p>
          <a:p>
            <a:pPr fontAlgn="auto">
              <a:lnSpc>
                <a:spcPct val="120000"/>
              </a:lnSpc>
              <a:spcBef>
                <a:spcPts val="400"/>
              </a:spcBef>
              <a:spcAft>
                <a:spcPts val="0"/>
              </a:spcAft>
              <a:buClr>
                <a:srgbClr val="F04E23"/>
              </a:buClr>
              <a:buSzPct val="105000"/>
              <a:buFont typeface="Wingdings" panose="05000000000000000000" pitchFamily="2" charset="2"/>
              <a:buChar char="§"/>
              <a:defRPr/>
            </a:pPr>
            <a:endParaRPr lang="en-GB" sz="2000"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calculator with many buttons&#10;&#10;Description automatically generated">
            <a:extLst>
              <a:ext uri="{FF2B5EF4-FFF2-40B4-BE49-F238E27FC236}">
                <a16:creationId xmlns:a16="http://schemas.microsoft.com/office/drawing/2014/main" id="{BC6900A3-27E4-1EC1-754F-CFFEA16BF4E9}"/>
              </a:ext>
            </a:extLst>
          </p:cNvPr>
          <p:cNvPicPr>
            <a:picLocks noChangeAspect="1"/>
          </p:cNvPicPr>
          <p:nvPr/>
        </p:nvPicPr>
        <p:blipFill>
          <a:blip r:embed="rId2"/>
          <a:stretch>
            <a:fillRect/>
          </a:stretch>
        </p:blipFill>
        <p:spPr>
          <a:xfrm>
            <a:off x="5384006" y="2457453"/>
            <a:ext cx="1362075" cy="2857500"/>
          </a:xfrm>
          <a:prstGeom prst="rect">
            <a:avLst/>
          </a:prstGeom>
        </p:spPr>
      </p:pic>
      <p:sp>
        <p:nvSpPr>
          <p:cNvPr id="7" name="Content Placeholder 2">
            <a:extLst>
              <a:ext uri="{FF2B5EF4-FFF2-40B4-BE49-F238E27FC236}">
                <a16:creationId xmlns:a16="http://schemas.microsoft.com/office/drawing/2014/main" id="{C622091B-EBAC-D191-32C8-0EF39D723E5D}"/>
              </a:ext>
            </a:extLst>
          </p:cNvPr>
          <p:cNvSpPr txBox="1">
            <a:spLocks/>
          </p:cNvSpPr>
          <p:nvPr/>
        </p:nvSpPr>
        <p:spPr>
          <a:xfrm>
            <a:off x="690768" y="5795993"/>
            <a:ext cx="10810461" cy="709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400"/>
              </a:spcBef>
              <a:buClr>
                <a:srgbClr val="F04E23"/>
              </a:buClr>
              <a:buSzPct val="105000"/>
              <a:buFont typeface="Arial" panose="020B0604020202020204" pitchFamily="34" charset="0"/>
              <a:buNone/>
              <a:defRPr/>
            </a:pPr>
            <a:r>
              <a:rPr lang="en-GB" sz="2400" b="1" dirty="0">
                <a:solidFill>
                  <a:srgbClr val="003D7E"/>
                </a:solidFill>
                <a:latin typeface="Avenir Book"/>
                <a:cs typeface="Arial" panose="020B0604020202020204" pitchFamily="34" charset="0"/>
              </a:rPr>
              <a:t>Your Maths teacher will explain how a calculator can/cannot be used in an exam </a:t>
            </a:r>
          </a:p>
          <a:p>
            <a:pPr>
              <a:lnSpc>
                <a:spcPct val="120000"/>
              </a:lnSpc>
              <a:spcBef>
                <a:spcPts val="400"/>
              </a:spcBef>
              <a:buClr>
                <a:srgbClr val="F04E23"/>
              </a:buClr>
              <a:buSzPct val="105000"/>
              <a:buFont typeface="Wingdings" panose="05000000000000000000" pitchFamily="2" charset="2"/>
              <a:buChar char="§"/>
              <a:defRPr/>
            </a:pPr>
            <a:endParaRPr lang="en-GB" sz="2000" dirty="0"/>
          </a:p>
        </p:txBody>
      </p:sp>
      <p:sp>
        <p:nvSpPr>
          <p:cNvPr id="8" name="TextBox 7">
            <a:extLst>
              <a:ext uri="{FF2B5EF4-FFF2-40B4-BE49-F238E27FC236}">
                <a16:creationId xmlns:a16="http://schemas.microsoft.com/office/drawing/2014/main" id="{B8260ED0-386F-C893-811D-78EC12CA7EDF}"/>
              </a:ext>
            </a:extLst>
          </p:cNvPr>
          <p:cNvSpPr txBox="1"/>
          <p:nvPr/>
        </p:nvSpPr>
        <p:spPr>
          <a:xfrm>
            <a:off x="770281" y="2649179"/>
            <a:ext cx="4106518" cy="2523768"/>
          </a:xfrm>
          <a:prstGeom prst="rect">
            <a:avLst/>
          </a:prstGeom>
          <a:noFill/>
        </p:spPr>
        <p:txBody>
          <a:bodyPr wrap="square" rtlCol="0">
            <a:spAutoFit/>
          </a:bodyPr>
          <a:lstStyle/>
          <a:p>
            <a:r>
              <a:rPr lang="en-GB" dirty="0">
                <a:solidFill>
                  <a:srgbClr val="24356E"/>
                </a:solidFill>
              </a:rPr>
              <a:t>During an exam, a calculator </a:t>
            </a:r>
            <a:r>
              <a:rPr lang="en-GB" b="1" u="sng" dirty="0">
                <a:solidFill>
                  <a:srgbClr val="24356E"/>
                </a:solidFill>
              </a:rPr>
              <a:t>must not</a:t>
            </a:r>
            <a:r>
              <a:rPr lang="en-GB" b="1" dirty="0">
                <a:solidFill>
                  <a:srgbClr val="24356E"/>
                </a:solidFill>
              </a:rPr>
              <a:t> </a:t>
            </a:r>
            <a:r>
              <a:rPr lang="en-GB" dirty="0">
                <a:solidFill>
                  <a:srgbClr val="24356E"/>
                </a:solidFill>
              </a:rPr>
              <a:t>be able to offer any of these facilities:</a:t>
            </a:r>
          </a:p>
          <a:p>
            <a:endParaRPr lang="en-GB"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language translators</a:t>
            </a:r>
          </a:p>
          <a:p>
            <a:endParaRPr lang="en-US"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symbolic algebra manipulation</a:t>
            </a:r>
          </a:p>
          <a:p>
            <a:endParaRPr lang="en-US"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symbolic differentiation or integration</a:t>
            </a:r>
          </a:p>
          <a:p>
            <a:endParaRPr lang="en-US"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communication with other machines or the internet</a:t>
            </a:r>
            <a:endParaRPr lang="en-GB" dirty="0">
              <a:solidFill>
                <a:srgbClr val="24356E"/>
              </a:solidFill>
            </a:endParaRPr>
          </a:p>
        </p:txBody>
      </p:sp>
      <p:sp>
        <p:nvSpPr>
          <p:cNvPr id="9" name="TextBox 8">
            <a:extLst>
              <a:ext uri="{FF2B5EF4-FFF2-40B4-BE49-F238E27FC236}">
                <a16:creationId xmlns:a16="http://schemas.microsoft.com/office/drawing/2014/main" id="{D5DB914A-01CB-9940-C44D-9D56E7AE4412}"/>
              </a:ext>
            </a:extLst>
          </p:cNvPr>
          <p:cNvSpPr txBox="1"/>
          <p:nvPr/>
        </p:nvSpPr>
        <p:spPr>
          <a:xfrm>
            <a:off x="7149979" y="2649179"/>
            <a:ext cx="4298242" cy="2800767"/>
          </a:xfrm>
          <a:prstGeom prst="rect">
            <a:avLst/>
          </a:prstGeom>
          <a:noFill/>
        </p:spPr>
        <p:txBody>
          <a:bodyPr wrap="square" rtlCol="0">
            <a:spAutoFit/>
          </a:bodyPr>
          <a:lstStyle/>
          <a:p>
            <a:r>
              <a:rPr lang="en-GB" dirty="0">
                <a:solidFill>
                  <a:srgbClr val="24356E"/>
                </a:solidFill>
              </a:rPr>
              <a:t>During an exam, a calculator </a:t>
            </a:r>
            <a:r>
              <a:rPr lang="en-GB" b="1" u="sng" dirty="0">
                <a:solidFill>
                  <a:srgbClr val="24356E"/>
                </a:solidFill>
              </a:rPr>
              <a:t>must not</a:t>
            </a:r>
            <a:r>
              <a:rPr lang="en-GB" b="1" dirty="0">
                <a:solidFill>
                  <a:srgbClr val="24356E"/>
                </a:solidFill>
              </a:rPr>
              <a:t> </a:t>
            </a:r>
            <a:r>
              <a:rPr lang="en-GB" dirty="0">
                <a:solidFill>
                  <a:srgbClr val="24356E"/>
                </a:solidFill>
              </a:rPr>
              <a:t>give access to pre-stored information, including:</a:t>
            </a:r>
          </a:p>
          <a:p>
            <a:endParaRPr lang="en-GB"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Databanks, such as the periodic table (with the exception of scientific constants)</a:t>
            </a:r>
          </a:p>
          <a:p>
            <a:endParaRPr lang="en-US"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dictionaries</a:t>
            </a:r>
          </a:p>
          <a:p>
            <a:endParaRPr lang="en-US"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mathematical formulae</a:t>
            </a:r>
          </a:p>
          <a:p>
            <a:endParaRPr lang="en-US"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text</a:t>
            </a:r>
            <a:endParaRPr lang="en-GB" dirty="0">
              <a:solidFill>
                <a:srgbClr val="24356E"/>
              </a:solidFill>
            </a:endParaRPr>
          </a:p>
        </p:txBody>
      </p:sp>
    </p:spTree>
    <p:extLst>
      <p:ext uri="{BB962C8B-B14F-4D97-AF65-F5344CB8AC3E}">
        <p14:creationId xmlns:p14="http://schemas.microsoft.com/office/powerpoint/2010/main" val="1234756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F25C74-6393-B6C1-E6FB-A036E6E24EC5}"/>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D2164-BB97-513C-081D-C4C3394FFC0A}"/>
              </a:ext>
            </a:extLst>
          </p:cNvPr>
          <p:cNvSpPr>
            <a:spLocks noGrp="1"/>
          </p:cNvSpPr>
          <p:nvPr>
            <p:ph type="ctrTitle"/>
          </p:nvPr>
        </p:nvSpPr>
        <p:spPr>
          <a:xfrm>
            <a:off x="572493" y="238539"/>
            <a:ext cx="11018520" cy="1434415"/>
          </a:xfrm>
        </p:spPr>
        <p:txBody>
          <a:bodyPr vert="horz" lIns="91440" tIns="45720" rIns="91440" bIns="45720" rtlCol="0" anchor="b">
            <a:normAutofit/>
          </a:bodyPr>
          <a:lstStyle/>
          <a:p>
            <a:pPr algn="l"/>
            <a:r>
              <a:rPr lang="en-US" sz="5400" dirty="0">
                <a:latin typeface="+mj-lt"/>
              </a:rPr>
              <a:t>Summer 2025 exam series </a:t>
            </a:r>
          </a:p>
        </p:txBody>
      </p:sp>
      <p:sp>
        <p:nvSpPr>
          <p:cNvPr id="3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7BB2A4C9-A280-3900-A33B-0134B6CA2316}"/>
              </a:ext>
            </a:extLst>
          </p:cNvPr>
          <p:cNvSpPr txBox="1">
            <a:spLocks/>
          </p:cNvSpPr>
          <p:nvPr/>
        </p:nvSpPr>
        <p:spPr>
          <a:xfrm>
            <a:off x="572493" y="2071315"/>
            <a:ext cx="7802882" cy="47952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lnSpc>
                <a:spcPct val="100000"/>
              </a:lnSpc>
              <a:spcBef>
                <a:spcPts val="400"/>
              </a:spcBef>
              <a:spcAft>
                <a:spcPts val="0"/>
              </a:spcAft>
              <a:buClr>
                <a:srgbClr val="F04E23"/>
              </a:buClr>
              <a:buSzPct val="105000"/>
              <a:buNone/>
              <a:tabLst/>
              <a:defRPr/>
            </a:pPr>
            <a:r>
              <a:rPr lang="en-US" sz="2000" b="1" dirty="0">
                <a:latin typeface="+mn-lt"/>
              </a:rPr>
              <a:t>The exam boards have a set of rules which </a:t>
            </a:r>
            <a:r>
              <a:rPr lang="en-US" sz="2000" b="1" u="sng" dirty="0">
                <a:latin typeface="+mn-lt"/>
              </a:rPr>
              <a:t>all</a:t>
            </a:r>
            <a:r>
              <a:rPr lang="en-US" sz="2000" b="1" dirty="0">
                <a:latin typeface="+mn-lt"/>
              </a:rPr>
              <a:t> students must follow when taking their exams. These rules cover: </a:t>
            </a:r>
            <a:endParaRPr kumimoji="0" lang="en-US" sz="2000" b="1" i="0" u="none" strike="noStrike" cap="none" spc="0" normalizeH="0" baseline="0" noProof="0" dirty="0">
              <a:ln>
                <a:noFill/>
              </a:ln>
              <a:effectLst/>
              <a:uLnTx/>
              <a:uFillTx/>
              <a:latin typeface="+mn-lt"/>
            </a:endParaRPr>
          </a:p>
          <a:p>
            <a:pPr marL="0" marR="0" lvl="0" fontAlgn="auto">
              <a:lnSpc>
                <a:spcPct val="100000"/>
              </a:lnSpc>
              <a:spcBef>
                <a:spcPts val="400"/>
              </a:spcBef>
              <a:spcAft>
                <a:spcPts val="0"/>
              </a:spcAft>
              <a:buClr>
                <a:srgbClr val="F04E23"/>
              </a:buClr>
              <a:buSzPct val="105000"/>
              <a:tabLst/>
              <a:defRPr/>
            </a:pPr>
            <a:endParaRPr kumimoji="0" lang="en-US" sz="800" b="0" i="0" u="none" strike="noStrike" cap="none" spc="0" normalizeH="0" baseline="0" noProof="0" dirty="0">
              <a:ln>
                <a:noFill/>
              </a:ln>
              <a:effectLst/>
              <a:uLnTx/>
              <a:uFillTx/>
              <a:latin typeface="+mn-lt"/>
            </a:endParaRPr>
          </a:p>
          <a:p>
            <a:pPr marR="0" lvl="1" fontAlgn="auto">
              <a:lnSpc>
                <a:spcPct val="100000"/>
              </a:lnSpc>
              <a:spcBef>
                <a:spcPts val="400"/>
              </a:spcBef>
              <a:spcAft>
                <a:spcPts val="0"/>
              </a:spcAft>
              <a:buClr>
                <a:srgbClr val="F04E23"/>
              </a:buClr>
              <a:buSzPct val="105000"/>
              <a:buFont typeface="Wingdings" panose="05000000000000000000" pitchFamily="2" charset="2"/>
              <a:buChar char="§"/>
              <a:tabLst/>
              <a:defRPr/>
            </a:pPr>
            <a:r>
              <a:rPr lang="en-US" sz="2000" dirty="0">
                <a:latin typeface="+mn-lt"/>
              </a:rPr>
              <a:t>Before the exam</a:t>
            </a:r>
          </a:p>
          <a:p>
            <a:pPr lvl="2">
              <a:lnSpc>
                <a:spcPct val="100000"/>
              </a:lnSpc>
              <a:spcBef>
                <a:spcPts val="400"/>
              </a:spcBef>
              <a:buClr>
                <a:srgbClr val="F04E23"/>
              </a:buClr>
              <a:buSzPct val="105000"/>
              <a:defRPr/>
            </a:pPr>
            <a:r>
              <a:rPr lang="en-US" dirty="0">
                <a:latin typeface="+mn-lt"/>
              </a:rPr>
              <a:t>You need to know which exams you have been entered for, and when they take place</a:t>
            </a:r>
          </a:p>
          <a:p>
            <a:pPr lvl="2">
              <a:lnSpc>
                <a:spcPct val="100000"/>
              </a:lnSpc>
              <a:spcBef>
                <a:spcPts val="400"/>
              </a:spcBef>
              <a:buClr>
                <a:srgbClr val="F04E23"/>
              </a:buClr>
              <a:buSzPct val="105000"/>
              <a:defRPr/>
            </a:pPr>
            <a:endParaRPr lang="en-US" sz="800" dirty="0">
              <a:latin typeface="+mn-lt"/>
            </a:endParaRPr>
          </a:p>
          <a:p>
            <a:pPr marR="0" lvl="1" fontAlgn="auto">
              <a:lnSpc>
                <a:spcPct val="100000"/>
              </a:lnSpc>
              <a:spcBef>
                <a:spcPts val="400"/>
              </a:spcBef>
              <a:spcAft>
                <a:spcPts val="0"/>
              </a:spcAft>
              <a:buClr>
                <a:srgbClr val="F04E23"/>
              </a:buClr>
              <a:buSzPct val="105000"/>
              <a:buFont typeface="Wingdings" panose="05000000000000000000" pitchFamily="2" charset="2"/>
              <a:buChar char="§"/>
              <a:tabLst/>
              <a:defRPr/>
            </a:pPr>
            <a:r>
              <a:rPr lang="en-US" sz="2000" dirty="0">
                <a:latin typeface="+mn-lt"/>
              </a:rPr>
              <a:t>During the exam</a:t>
            </a:r>
          </a:p>
          <a:p>
            <a:pPr lvl="2">
              <a:lnSpc>
                <a:spcPct val="100000"/>
              </a:lnSpc>
              <a:spcBef>
                <a:spcPts val="400"/>
              </a:spcBef>
              <a:buClr>
                <a:srgbClr val="F04E23"/>
              </a:buClr>
              <a:buSzPct val="105000"/>
              <a:defRPr/>
            </a:pPr>
            <a:r>
              <a:rPr lang="en-US" dirty="0">
                <a:latin typeface="+mn-lt"/>
              </a:rPr>
              <a:t>You need to know the rules you need to follow in the exam room</a:t>
            </a:r>
          </a:p>
          <a:p>
            <a:pPr lvl="2">
              <a:lnSpc>
                <a:spcPct val="100000"/>
              </a:lnSpc>
              <a:spcBef>
                <a:spcPts val="400"/>
              </a:spcBef>
              <a:buClr>
                <a:srgbClr val="F04E23"/>
              </a:buClr>
              <a:buSzPct val="105000"/>
              <a:defRPr/>
            </a:pPr>
            <a:endParaRPr lang="en-US" sz="800" dirty="0">
              <a:latin typeface="+mn-lt"/>
            </a:endParaRPr>
          </a:p>
          <a:p>
            <a:pPr marR="0" lvl="1" fontAlgn="auto">
              <a:lnSpc>
                <a:spcPct val="100000"/>
              </a:lnSpc>
              <a:spcBef>
                <a:spcPts val="400"/>
              </a:spcBef>
              <a:spcAft>
                <a:spcPts val="0"/>
              </a:spcAft>
              <a:buClr>
                <a:srgbClr val="F04E23"/>
              </a:buClr>
              <a:buSzPct val="105000"/>
              <a:buFont typeface="Wingdings" panose="05000000000000000000" pitchFamily="2" charset="2"/>
              <a:buChar char="§"/>
              <a:tabLst/>
              <a:defRPr/>
            </a:pPr>
            <a:r>
              <a:rPr lang="en-US" sz="2000" dirty="0">
                <a:latin typeface="+mn-lt"/>
              </a:rPr>
              <a:t>After the exam</a:t>
            </a:r>
          </a:p>
          <a:p>
            <a:pPr lvl="2">
              <a:lnSpc>
                <a:spcPct val="100000"/>
              </a:lnSpc>
              <a:spcBef>
                <a:spcPts val="400"/>
              </a:spcBef>
              <a:buClr>
                <a:srgbClr val="F04E23"/>
              </a:buClr>
              <a:buSzPct val="105000"/>
              <a:defRPr/>
            </a:pPr>
            <a:r>
              <a:rPr lang="en-US" dirty="0">
                <a:latin typeface="+mn-lt"/>
              </a:rPr>
              <a:t>You need to know when and how you will receive your results, and what to do if you think an error might have been made with your grade(s)</a:t>
            </a:r>
          </a:p>
        </p:txBody>
      </p:sp>
      <p:pic>
        <p:nvPicPr>
          <p:cNvPr id="3" name="Picture 2" descr="A group of students sitting at desks&#10;&#10;Description automatically generated">
            <a:extLst>
              <a:ext uri="{FF2B5EF4-FFF2-40B4-BE49-F238E27FC236}">
                <a16:creationId xmlns:a16="http://schemas.microsoft.com/office/drawing/2014/main" id="{C33F7798-E2DC-F1FD-0D9C-A4D0E8ACD4B8}"/>
              </a:ext>
            </a:extLst>
          </p:cNvPr>
          <p:cNvPicPr>
            <a:picLocks noChangeAspect="1"/>
          </p:cNvPicPr>
          <p:nvPr/>
        </p:nvPicPr>
        <p:blipFill rotWithShape="1">
          <a:blip r:embed="rId2"/>
          <a:srcRect l="15683" r="2782" b="-1"/>
          <a:stretch/>
        </p:blipFill>
        <p:spPr>
          <a:xfrm>
            <a:off x="8682821" y="2200006"/>
            <a:ext cx="3941064" cy="4096512"/>
          </a:xfrm>
          <a:prstGeom prst="rect">
            <a:avLst/>
          </a:prstGeom>
        </p:spPr>
      </p:pic>
    </p:spTree>
    <p:extLst>
      <p:ext uri="{BB962C8B-B14F-4D97-AF65-F5344CB8AC3E}">
        <p14:creationId xmlns:p14="http://schemas.microsoft.com/office/powerpoint/2010/main" val="3365717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ACC509-3E07-D29F-03EB-2F4991F04EF9}"/>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4A6DBBA-5350-F855-2F8A-20B343FE5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BA195-AA2A-864D-14E3-F1D94185F131}"/>
              </a:ext>
            </a:extLst>
          </p:cNvPr>
          <p:cNvSpPr>
            <a:spLocks noGrp="1"/>
          </p:cNvSpPr>
          <p:nvPr>
            <p:ph type="ctrTitle"/>
          </p:nvPr>
        </p:nvSpPr>
        <p:spPr>
          <a:xfrm>
            <a:off x="1008184" y="174032"/>
            <a:ext cx="10175631" cy="1111843"/>
          </a:xfrm>
        </p:spPr>
        <p:txBody>
          <a:bodyPr vert="horz" lIns="91440" tIns="45720" rIns="91440" bIns="45720" rtlCol="0" anchor="ctr">
            <a:normAutofit/>
          </a:bodyPr>
          <a:lstStyle/>
          <a:p>
            <a:r>
              <a:rPr lang="en-US" sz="3600" dirty="0">
                <a:latin typeface="+mj-lt"/>
              </a:rPr>
              <a:t>Drink bottles</a:t>
            </a:r>
            <a:r>
              <a:rPr lang="en-US" sz="3600" kern="1200" dirty="0">
                <a:latin typeface="+mj-lt"/>
                <a:ea typeface="+mj-ea"/>
                <a:cs typeface="+mj-cs"/>
              </a:rPr>
              <a:t> </a:t>
            </a:r>
          </a:p>
        </p:txBody>
      </p:sp>
      <p:sp>
        <p:nvSpPr>
          <p:cNvPr id="3" name="TextBox 2">
            <a:extLst>
              <a:ext uri="{FF2B5EF4-FFF2-40B4-BE49-F238E27FC236}">
                <a16:creationId xmlns:a16="http://schemas.microsoft.com/office/drawing/2014/main" id="{E8A1154B-A27B-23F2-1EB5-6C4CD75DFE96}"/>
              </a:ext>
            </a:extLst>
          </p:cNvPr>
          <p:cNvSpPr txBox="1"/>
          <p:nvPr/>
        </p:nvSpPr>
        <p:spPr>
          <a:xfrm>
            <a:off x="688089" y="1346359"/>
            <a:ext cx="10812773" cy="1631216"/>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r>
              <a:rPr lang="en-GB" sz="2000" dirty="0">
                <a:solidFill>
                  <a:srgbClr val="24356E"/>
                </a:solidFill>
              </a:rPr>
              <a:t>Drink bottles must be</a:t>
            </a:r>
            <a:r>
              <a:rPr lang="en-US" sz="2000" dirty="0">
                <a:solidFill>
                  <a:srgbClr val="24356E"/>
                </a:solidFill>
              </a:rPr>
              <a:t> transparent with all labels removed</a:t>
            </a:r>
          </a:p>
          <a:p>
            <a:pPr marL="342900" indent="-342900">
              <a:buClr>
                <a:srgbClr val="FF0000"/>
              </a:buClr>
              <a:buFont typeface="Wingdings" panose="05000000000000000000" pitchFamily="2" charset="2"/>
              <a:buChar char="§"/>
            </a:pPr>
            <a:endParaRPr lang="en-US" sz="2000" dirty="0">
              <a:solidFill>
                <a:srgbClr val="24356E"/>
              </a:solidFill>
            </a:endParaRPr>
          </a:p>
          <a:p>
            <a:pPr marL="342900" indent="-342900">
              <a:buClr>
                <a:srgbClr val="FF0000"/>
              </a:buClr>
              <a:buFont typeface="Wingdings" panose="05000000000000000000" pitchFamily="2" charset="2"/>
              <a:buChar char="§"/>
            </a:pPr>
            <a:r>
              <a:rPr lang="en-US" sz="2000" dirty="0">
                <a:solidFill>
                  <a:srgbClr val="24356E"/>
                </a:solidFill>
              </a:rPr>
              <a:t>This includes transparent, reusable plastic bottles</a:t>
            </a:r>
            <a:endParaRPr lang="en-GB" sz="2000" dirty="0">
              <a:solidFill>
                <a:srgbClr val="24356E"/>
              </a:solidFill>
            </a:endParaRPr>
          </a:p>
          <a:p>
            <a:pPr marL="342900" indent="-342900">
              <a:buClr>
                <a:srgbClr val="FF0000"/>
              </a:buClr>
              <a:buFont typeface="Wingdings" panose="05000000000000000000" pitchFamily="2" charset="2"/>
              <a:buChar char="§"/>
            </a:pPr>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pic>
        <p:nvPicPr>
          <p:cNvPr id="4" name="Picture 3" descr="A close-up of a bottle of water&#10;&#10;Description automatically generated">
            <a:extLst>
              <a:ext uri="{FF2B5EF4-FFF2-40B4-BE49-F238E27FC236}">
                <a16:creationId xmlns:a16="http://schemas.microsoft.com/office/drawing/2014/main" id="{FB607911-B3A1-D7B5-C2FC-6904873ED0D8}"/>
              </a:ext>
            </a:extLst>
          </p:cNvPr>
          <p:cNvPicPr>
            <a:picLocks noChangeAspect="1"/>
          </p:cNvPicPr>
          <p:nvPr/>
        </p:nvPicPr>
        <p:blipFill>
          <a:blip r:embed="rId2"/>
          <a:stretch>
            <a:fillRect/>
          </a:stretch>
        </p:blipFill>
        <p:spPr>
          <a:xfrm>
            <a:off x="689114" y="3165926"/>
            <a:ext cx="2143125" cy="2143125"/>
          </a:xfrm>
          <a:prstGeom prst="rect">
            <a:avLst/>
          </a:prstGeom>
        </p:spPr>
      </p:pic>
      <p:pic>
        <p:nvPicPr>
          <p:cNvPr id="7" name="Picture 6" descr="A green circle with a white check mark&#10;&#10;Description automatically generated">
            <a:extLst>
              <a:ext uri="{FF2B5EF4-FFF2-40B4-BE49-F238E27FC236}">
                <a16:creationId xmlns:a16="http://schemas.microsoft.com/office/drawing/2014/main" id="{B0B414F7-063D-6284-D5AC-8BD202ECF31D}"/>
              </a:ext>
            </a:extLst>
          </p:cNvPr>
          <p:cNvPicPr>
            <a:picLocks noChangeAspect="1"/>
          </p:cNvPicPr>
          <p:nvPr/>
        </p:nvPicPr>
        <p:blipFill>
          <a:blip r:embed="rId3"/>
          <a:stretch>
            <a:fillRect/>
          </a:stretch>
        </p:blipFill>
        <p:spPr>
          <a:xfrm>
            <a:off x="1055826" y="5428574"/>
            <a:ext cx="1409700" cy="1409700"/>
          </a:xfrm>
          <a:prstGeom prst="rect">
            <a:avLst/>
          </a:prstGeom>
        </p:spPr>
      </p:pic>
      <p:pic>
        <p:nvPicPr>
          <p:cNvPr id="11" name="Picture 10" descr="A red x symbol on a white background&#10;&#10;Description automatically generated">
            <a:extLst>
              <a:ext uri="{FF2B5EF4-FFF2-40B4-BE49-F238E27FC236}">
                <a16:creationId xmlns:a16="http://schemas.microsoft.com/office/drawing/2014/main" id="{918A3448-4B16-F726-728F-E7F7CB8B86F0}"/>
              </a:ext>
            </a:extLst>
          </p:cNvPr>
          <p:cNvPicPr>
            <a:picLocks noChangeAspect="1"/>
          </p:cNvPicPr>
          <p:nvPr/>
        </p:nvPicPr>
        <p:blipFill>
          <a:blip r:embed="rId4"/>
          <a:stretch>
            <a:fillRect/>
          </a:stretch>
        </p:blipFill>
        <p:spPr>
          <a:xfrm>
            <a:off x="2832239" y="5309051"/>
            <a:ext cx="2018005" cy="1441432"/>
          </a:xfrm>
          <a:prstGeom prst="rect">
            <a:avLst/>
          </a:prstGeom>
        </p:spPr>
      </p:pic>
      <p:pic>
        <p:nvPicPr>
          <p:cNvPr id="13" name="Picture 12" descr="A bottle of water with a label&#10;&#10;Description automatically generated">
            <a:extLst>
              <a:ext uri="{FF2B5EF4-FFF2-40B4-BE49-F238E27FC236}">
                <a16:creationId xmlns:a16="http://schemas.microsoft.com/office/drawing/2014/main" id="{9B5F8DD7-7C08-E6C5-EDEA-C5541A84FF3B}"/>
              </a:ext>
            </a:extLst>
          </p:cNvPr>
          <p:cNvPicPr>
            <a:picLocks noChangeAspect="1"/>
          </p:cNvPicPr>
          <p:nvPr/>
        </p:nvPicPr>
        <p:blipFill>
          <a:blip r:embed="rId5"/>
          <a:stretch>
            <a:fillRect/>
          </a:stretch>
        </p:blipFill>
        <p:spPr>
          <a:xfrm>
            <a:off x="2771856" y="3058409"/>
            <a:ext cx="2143125" cy="2143125"/>
          </a:xfrm>
          <a:prstGeom prst="rect">
            <a:avLst/>
          </a:prstGeom>
        </p:spPr>
      </p:pic>
      <p:pic>
        <p:nvPicPr>
          <p:cNvPr id="15" name="Picture 14" descr="A light blue water bottle with a black straw&#10;&#10;Description automatically generated">
            <a:extLst>
              <a:ext uri="{FF2B5EF4-FFF2-40B4-BE49-F238E27FC236}">
                <a16:creationId xmlns:a16="http://schemas.microsoft.com/office/drawing/2014/main" id="{539CFB77-1250-09F6-DEA7-0FA2C89F53BE}"/>
              </a:ext>
            </a:extLst>
          </p:cNvPr>
          <p:cNvPicPr>
            <a:picLocks noChangeAspect="1"/>
          </p:cNvPicPr>
          <p:nvPr/>
        </p:nvPicPr>
        <p:blipFill>
          <a:blip r:embed="rId6"/>
          <a:stretch>
            <a:fillRect/>
          </a:stretch>
        </p:blipFill>
        <p:spPr>
          <a:xfrm>
            <a:off x="4913982" y="3078759"/>
            <a:ext cx="2143125" cy="2143125"/>
          </a:xfrm>
          <a:prstGeom prst="rect">
            <a:avLst/>
          </a:prstGeom>
        </p:spPr>
      </p:pic>
      <p:pic>
        <p:nvPicPr>
          <p:cNvPr id="23" name="Picture 22" descr="A water bottle with a black handle&#10;&#10;Description automatically generated">
            <a:extLst>
              <a:ext uri="{FF2B5EF4-FFF2-40B4-BE49-F238E27FC236}">
                <a16:creationId xmlns:a16="http://schemas.microsoft.com/office/drawing/2014/main" id="{296B4BFC-22D2-8308-D5A0-EA92B5D2A73A}"/>
              </a:ext>
            </a:extLst>
          </p:cNvPr>
          <p:cNvPicPr>
            <a:picLocks noChangeAspect="1"/>
          </p:cNvPicPr>
          <p:nvPr/>
        </p:nvPicPr>
        <p:blipFill>
          <a:blip r:embed="rId7"/>
          <a:stretch>
            <a:fillRect/>
          </a:stretch>
        </p:blipFill>
        <p:spPr>
          <a:xfrm>
            <a:off x="7167562" y="3165925"/>
            <a:ext cx="2143125" cy="2143125"/>
          </a:xfrm>
          <a:prstGeom prst="rect">
            <a:avLst/>
          </a:prstGeom>
        </p:spPr>
      </p:pic>
      <p:pic>
        <p:nvPicPr>
          <p:cNvPr id="24" name="Picture 23" descr="A red x symbol on a white background&#10;&#10;Description automatically generated">
            <a:extLst>
              <a:ext uri="{FF2B5EF4-FFF2-40B4-BE49-F238E27FC236}">
                <a16:creationId xmlns:a16="http://schemas.microsoft.com/office/drawing/2014/main" id="{00C5C91A-A393-8231-693C-C9D9BE80BAB7}"/>
              </a:ext>
            </a:extLst>
          </p:cNvPr>
          <p:cNvPicPr>
            <a:picLocks noChangeAspect="1"/>
          </p:cNvPicPr>
          <p:nvPr/>
        </p:nvPicPr>
        <p:blipFill>
          <a:blip r:embed="rId4"/>
          <a:stretch>
            <a:fillRect/>
          </a:stretch>
        </p:blipFill>
        <p:spPr>
          <a:xfrm>
            <a:off x="4996856" y="5309050"/>
            <a:ext cx="2018005" cy="1441432"/>
          </a:xfrm>
          <a:prstGeom prst="rect">
            <a:avLst/>
          </a:prstGeom>
        </p:spPr>
      </p:pic>
      <p:pic>
        <p:nvPicPr>
          <p:cNvPr id="25" name="Picture 24" descr="A green circle with a white check mark&#10;&#10;Description automatically generated">
            <a:extLst>
              <a:ext uri="{FF2B5EF4-FFF2-40B4-BE49-F238E27FC236}">
                <a16:creationId xmlns:a16="http://schemas.microsoft.com/office/drawing/2014/main" id="{B4736733-FD30-78BE-5971-C51EC7E23B18}"/>
              </a:ext>
            </a:extLst>
          </p:cNvPr>
          <p:cNvPicPr>
            <a:picLocks noChangeAspect="1"/>
          </p:cNvPicPr>
          <p:nvPr/>
        </p:nvPicPr>
        <p:blipFill>
          <a:blip r:embed="rId3"/>
          <a:stretch>
            <a:fillRect/>
          </a:stretch>
        </p:blipFill>
        <p:spPr>
          <a:xfrm>
            <a:off x="7534274" y="5428574"/>
            <a:ext cx="1409700" cy="1409700"/>
          </a:xfrm>
          <a:prstGeom prst="rect">
            <a:avLst/>
          </a:prstGeom>
        </p:spPr>
      </p:pic>
      <p:sp>
        <p:nvSpPr>
          <p:cNvPr id="26" name="Arrow: Right 25">
            <a:extLst>
              <a:ext uri="{FF2B5EF4-FFF2-40B4-BE49-F238E27FC236}">
                <a16:creationId xmlns:a16="http://schemas.microsoft.com/office/drawing/2014/main" id="{7C54AADC-ABAF-33FE-9666-9DFEA61FC526}"/>
              </a:ext>
            </a:extLst>
          </p:cNvPr>
          <p:cNvSpPr/>
          <p:nvPr/>
        </p:nvSpPr>
        <p:spPr>
          <a:xfrm rot="9910149">
            <a:off x="8471321" y="2873417"/>
            <a:ext cx="1090320" cy="3838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E4EB016C-97FD-5026-8E20-61F00AF26EA1}"/>
              </a:ext>
            </a:extLst>
          </p:cNvPr>
          <p:cNvSpPr txBox="1"/>
          <p:nvPr/>
        </p:nvSpPr>
        <p:spPr>
          <a:xfrm>
            <a:off x="9753104" y="1809178"/>
            <a:ext cx="1886711" cy="2336794"/>
          </a:xfrm>
          <a:prstGeom prst="rect">
            <a:avLst/>
          </a:prstGeom>
          <a:noFill/>
          <a:ln w="6350">
            <a:solidFill>
              <a:schemeClr val="accent1"/>
            </a:solidFill>
          </a:ln>
        </p:spPr>
        <p:txBody>
          <a:bodyPr wrap="square" rtlCol="0">
            <a:spAutoFit/>
          </a:bodyPr>
          <a:lstStyle/>
          <a:p>
            <a:pPr>
              <a:lnSpc>
                <a:spcPct val="123000"/>
              </a:lnSpc>
              <a:buClr>
                <a:srgbClr val="FF0000"/>
              </a:buClr>
            </a:pPr>
            <a:r>
              <a:rPr lang="en-GB" sz="2000" dirty="0">
                <a:solidFill>
                  <a:srgbClr val="24356E"/>
                </a:solidFill>
              </a:rPr>
              <a:t>The invigilator may ask you to take off the lid if this is large enough to hide notes</a:t>
            </a:r>
            <a:endParaRPr lang="en-US" sz="2000" dirty="0">
              <a:solidFill>
                <a:srgbClr val="24356E"/>
              </a:solidFill>
            </a:endParaRPr>
          </a:p>
        </p:txBody>
      </p:sp>
    </p:spTree>
    <p:extLst>
      <p:ext uri="{BB962C8B-B14F-4D97-AF65-F5344CB8AC3E}">
        <p14:creationId xmlns:p14="http://schemas.microsoft.com/office/powerpoint/2010/main" val="119458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971691-0E0D-A5E8-AA7D-02121C7CAB39}"/>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0D498824-3BB0-0D9B-F48F-030C9C951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29FC2-C366-699F-ADBC-5D0C45D152DB}"/>
              </a:ext>
            </a:extLst>
          </p:cNvPr>
          <p:cNvSpPr>
            <a:spLocks noGrp="1"/>
          </p:cNvSpPr>
          <p:nvPr>
            <p:ph type="ctrTitle"/>
          </p:nvPr>
        </p:nvSpPr>
        <p:spPr>
          <a:xfrm>
            <a:off x="397565" y="174032"/>
            <a:ext cx="11304105" cy="1111843"/>
          </a:xfrm>
        </p:spPr>
        <p:txBody>
          <a:bodyPr vert="horz" lIns="91440" tIns="45720" rIns="91440" bIns="45720" rtlCol="0" anchor="ctr">
            <a:normAutofit fontScale="90000"/>
          </a:bodyPr>
          <a:lstStyle/>
          <a:p>
            <a:r>
              <a:rPr lang="en-US" dirty="0">
                <a:latin typeface="+mj-lt"/>
              </a:rPr>
              <a:t>Emergency evacuation of the exam room</a:t>
            </a:r>
            <a:r>
              <a:rPr lang="en-US" kern="1200" dirty="0">
                <a:latin typeface="+mj-lt"/>
                <a:ea typeface="+mj-ea"/>
                <a:cs typeface="+mj-cs"/>
              </a:rPr>
              <a:t> </a:t>
            </a:r>
          </a:p>
        </p:txBody>
      </p:sp>
      <p:sp>
        <p:nvSpPr>
          <p:cNvPr id="5" name="TextBox 4">
            <a:extLst>
              <a:ext uri="{FF2B5EF4-FFF2-40B4-BE49-F238E27FC236}">
                <a16:creationId xmlns:a16="http://schemas.microsoft.com/office/drawing/2014/main" id="{808B847B-7908-DC71-5F2F-0E87E50B4EB4}"/>
              </a:ext>
            </a:extLst>
          </p:cNvPr>
          <p:cNvSpPr txBox="1"/>
          <p:nvPr/>
        </p:nvSpPr>
        <p:spPr>
          <a:xfrm>
            <a:off x="2597426" y="1452358"/>
            <a:ext cx="8771414" cy="3368102"/>
          </a:xfrm>
          <a:prstGeom prst="rect">
            <a:avLst/>
          </a:prstGeom>
          <a:noFill/>
        </p:spPr>
        <p:txBody>
          <a:bodyPr wrap="square">
            <a:spAutoFit/>
          </a:bodyPr>
          <a:lstStyle/>
          <a:p>
            <a:pPr marL="0" indent="0" algn="ctr">
              <a:lnSpc>
                <a:spcPct val="120000"/>
              </a:lnSpc>
              <a:spcBef>
                <a:spcPts val="400"/>
              </a:spcBef>
              <a:buClr>
                <a:srgbClr val="F04E23"/>
              </a:buClr>
              <a:buSzPct val="105000"/>
              <a:buNone/>
              <a:defRPr/>
            </a:pPr>
            <a:r>
              <a:rPr lang="en-GB" sz="2400" dirty="0">
                <a:solidFill>
                  <a:srgbClr val="003D7E"/>
                </a:solidFill>
                <a:latin typeface="Avenir Book"/>
                <a:cs typeface="Arial" panose="020B0604020202020204" pitchFamily="34" charset="0"/>
              </a:rPr>
              <a:t>If there is an emergency, such as a fire alarm, the exam room will be evacuated</a:t>
            </a:r>
          </a:p>
          <a:p>
            <a:pPr marL="0" indent="0" algn="ctr">
              <a:lnSpc>
                <a:spcPct val="120000"/>
              </a:lnSpc>
              <a:spcBef>
                <a:spcPts val="400"/>
              </a:spcBef>
              <a:buClr>
                <a:srgbClr val="F04E23"/>
              </a:buClr>
              <a:buSzPct val="105000"/>
              <a:buNone/>
              <a:defRPr/>
            </a:pPr>
            <a:endParaRPr lang="en-GB" sz="2400" dirty="0">
              <a:solidFill>
                <a:srgbClr val="003D7E"/>
              </a:solidFill>
              <a:latin typeface="Avenir Book"/>
              <a:cs typeface="Arial" panose="020B0604020202020204" pitchFamily="34" charset="0"/>
            </a:endParaRPr>
          </a:p>
          <a:p>
            <a:pPr marL="0" indent="0" algn="ctr">
              <a:lnSpc>
                <a:spcPct val="120000"/>
              </a:lnSpc>
              <a:spcBef>
                <a:spcPts val="400"/>
              </a:spcBef>
              <a:buClr>
                <a:srgbClr val="F04E23"/>
              </a:buClr>
              <a:buSzPct val="105000"/>
              <a:buNone/>
              <a:defRPr/>
            </a:pPr>
            <a:r>
              <a:rPr lang="en-GB" sz="2400" dirty="0">
                <a:solidFill>
                  <a:srgbClr val="003D7E"/>
                </a:solidFill>
                <a:latin typeface="Avenir Book"/>
                <a:cs typeface="Arial" panose="020B0604020202020204" pitchFamily="34" charset="0"/>
              </a:rPr>
              <a:t>This video shows how your invigilators are instructed to evacuate the exam room</a:t>
            </a:r>
          </a:p>
          <a:p>
            <a:pPr marL="0" indent="0" algn="ctr">
              <a:lnSpc>
                <a:spcPct val="120000"/>
              </a:lnSpc>
              <a:spcBef>
                <a:spcPts val="400"/>
              </a:spcBef>
              <a:buClr>
                <a:srgbClr val="F04E23"/>
              </a:buClr>
              <a:buSzPct val="105000"/>
              <a:buNone/>
              <a:defRPr/>
            </a:pPr>
            <a:endParaRPr lang="en-GB" sz="2400" dirty="0">
              <a:solidFill>
                <a:srgbClr val="003D7E"/>
              </a:solidFill>
              <a:latin typeface="Avenir Book"/>
              <a:cs typeface="Arial" panose="020B0604020202020204" pitchFamily="34" charset="0"/>
            </a:endParaRPr>
          </a:p>
          <a:p>
            <a:pPr marL="0" indent="0" algn="ctr">
              <a:lnSpc>
                <a:spcPct val="120000"/>
              </a:lnSpc>
              <a:spcBef>
                <a:spcPts val="400"/>
              </a:spcBef>
              <a:buClr>
                <a:srgbClr val="F04E23"/>
              </a:buClr>
              <a:buSzPct val="105000"/>
              <a:buNone/>
              <a:defRPr/>
            </a:pPr>
            <a:r>
              <a:rPr lang="en-GB" sz="2400" dirty="0">
                <a:solidFill>
                  <a:srgbClr val="003D7E"/>
                </a:solidFill>
                <a:latin typeface="Avenir Book"/>
                <a:cs typeface="Arial" panose="020B0604020202020204" pitchFamily="34" charset="0"/>
              </a:rPr>
              <a:t>You </a:t>
            </a:r>
            <a:r>
              <a:rPr lang="en-GB" sz="2400" b="1" u="sng" dirty="0">
                <a:solidFill>
                  <a:srgbClr val="003D7E"/>
                </a:solidFill>
                <a:latin typeface="Avenir Book"/>
                <a:cs typeface="Arial" panose="020B0604020202020204" pitchFamily="34" charset="0"/>
              </a:rPr>
              <a:t>must</a:t>
            </a:r>
            <a:r>
              <a:rPr lang="en-GB" sz="2400" dirty="0">
                <a:solidFill>
                  <a:srgbClr val="003D7E"/>
                </a:solidFill>
                <a:latin typeface="Avenir Book"/>
                <a:cs typeface="Arial" panose="020B0604020202020204" pitchFamily="34" charset="0"/>
              </a:rPr>
              <a:t> follow the invigilator’s instructions</a:t>
            </a:r>
          </a:p>
        </p:txBody>
      </p:sp>
      <p:sp>
        <p:nvSpPr>
          <p:cNvPr id="6" name="TextBox 5">
            <a:extLst>
              <a:ext uri="{FF2B5EF4-FFF2-40B4-BE49-F238E27FC236}">
                <a16:creationId xmlns:a16="http://schemas.microsoft.com/office/drawing/2014/main" id="{2EEAD7AA-A4BE-95ED-FC41-053A090DF11F}"/>
              </a:ext>
            </a:extLst>
          </p:cNvPr>
          <p:cNvSpPr txBox="1"/>
          <p:nvPr/>
        </p:nvSpPr>
        <p:spPr>
          <a:xfrm>
            <a:off x="3656076" y="5283866"/>
            <a:ext cx="4876800" cy="923330"/>
          </a:xfrm>
          <a:prstGeom prst="rect">
            <a:avLst/>
          </a:prstGeom>
          <a:noFill/>
          <a:ln>
            <a:solidFill>
              <a:schemeClr val="accent1"/>
            </a:solidFill>
          </a:ln>
        </p:spPr>
        <p:txBody>
          <a:bodyPr wrap="square" rtlCol="0">
            <a:spAutoFit/>
          </a:bodyPr>
          <a:lstStyle/>
          <a:p>
            <a:pPr algn="ctr"/>
            <a:r>
              <a:rPr lang="en-GB" dirty="0"/>
              <a:t>PLAY THE </a:t>
            </a:r>
            <a:r>
              <a:rPr lang="en-GB" i="1" dirty="0"/>
              <a:t>DEALING WITH EMERGENCIES </a:t>
            </a:r>
            <a:r>
              <a:rPr lang="en-GB" dirty="0"/>
              <a:t>VIDEO:</a:t>
            </a:r>
          </a:p>
          <a:p>
            <a:pPr algn="ctr"/>
            <a:endParaRPr lang="en-GB" dirty="0"/>
          </a:p>
          <a:p>
            <a:pPr algn="ctr"/>
            <a:r>
              <a:rPr lang="en-GB" dirty="0">
                <a:hlinkClick r:id="rId2"/>
              </a:rPr>
              <a:t>https://youtu.be/TxzZhK8R0m0</a:t>
            </a:r>
            <a:r>
              <a:rPr lang="en-GB" dirty="0"/>
              <a:t> </a:t>
            </a:r>
          </a:p>
        </p:txBody>
      </p:sp>
      <p:pic>
        <p:nvPicPr>
          <p:cNvPr id="8" name="Picture 7" descr="A red fire alarm with a sign&#10;&#10;Description automatically generated">
            <a:extLst>
              <a:ext uri="{FF2B5EF4-FFF2-40B4-BE49-F238E27FC236}">
                <a16:creationId xmlns:a16="http://schemas.microsoft.com/office/drawing/2014/main" id="{C28EB19C-3E02-0BDC-0451-2A82CB487A20}"/>
              </a:ext>
            </a:extLst>
          </p:cNvPr>
          <p:cNvPicPr>
            <a:picLocks noChangeAspect="1"/>
          </p:cNvPicPr>
          <p:nvPr/>
        </p:nvPicPr>
        <p:blipFill>
          <a:blip r:embed="rId3"/>
          <a:stretch>
            <a:fillRect/>
          </a:stretch>
        </p:blipFill>
        <p:spPr>
          <a:xfrm>
            <a:off x="556930" y="1459907"/>
            <a:ext cx="2143125" cy="2143125"/>
          </a:xfrm>
          <a:prstGeom prst="rect">
            <a:avLst/>
          </a:prstGeom>
        </p:spPr>
      </p:pic>
    </p:spTree>
    <p:extLst>
      <p:ext uri="{BB962C8B-B14F-4D97-AF65-F5344CB8AC3E}">
        <p14:creationId xmlns:p14="http://schemas.microsoft.com/office/powerpoint/2010/main" val="3308114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8DC77A-5C4D-7054-9B97-841C3F6950E1}"/>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F25B19D5-6AD0-FE0C-7FF5-89FE5D59F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5566E1-D514-700B-C82A-8BAA9C5E721C}"/>
              </a:ext>
            </a:extLst>
          </p:cNvPr>
          <p:cNvSpPr>
            <a:spLocks noGrp="1"/>
          </p:cNvSpPr>
          <p:nvPr>
            <p:ph type="ctrTitle"/>
          </p:nvPr>
        </p:nvSpPr>
        <p:spPr>
          <a:xfrm>
            <a:off x="3008727" y="174032"/>
            <a:ext cx="5869694" cy="1111843"/>
          </a:xfrm>
        </p:spPr>
        <p:txBody>
          <a:bodyPr vert="horz" lIns="91440" tIns="45720" rIns="91440" bIns="45720" rtlCol="0" anchor="ctr">
            <a:normAutofit/>
          </a:bodyPr>
          <a:lstStyle/>
          <a:p>
            <a:r>
              <a:rPr lang="en-US" sz="3600" dirty="0">
                <a:latin typeface="+mj-lt"/>
              </a:rPr>
              <a:t>What is malpractice?</a:t>
            </a:r>
            <a:r>
              <a:rPr lang="en-US" sz="3600" kern="1200" dirty="0">
                <a:latin typeface="+mj-lt"/>
                <a:ea typeface="+mj-ea"/>
                <a:cs typeface="+mj-cs"/>
              </a:rPr>
              <a:t> </a:t>
            </a:r>
          </a:p>
        </p:txBody>
      </p:sp>
      <p:sp>
        <p:nvSpPr>
          <p:cNvPr id="3" name="TextBox 2">
            <a:extLst>
              <a:ext uri="{FF2B5EF4-FFF2-40B4-BE49-F238E27FC236}">
                <a16:creationId xmlns:a16="http://schemas.microsoft.com/office/drawing/2014/main" id="{A88F58D6-C400-1720-0EC7-00AF767C820C}"/>
              </a:ext>
            </a:extLst>
          </p:cNvPr>
          <p:cNvSpPr txBox="1"/>
          <p:nvPr/>
        </p:nvSpPr>
        <p:spPr>
          <a:xfrm>
            <a:off x="688089" y="1346359"/>
            <a:ext cx="10812773" cy="1015663"/>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endParaRPr lang="en-US" sz="2000" dirty="0">
              <a:solidFill>
                <a:srgbClr val="24356E"/>
              </a:solidFill>
            </a:endParaRPr>
          </a:p>
          <a:p>
            <a:pPr marL="342900" indent="-342900">
              <a:buClr>
                <a:srgbClr val="FF0000"/>
              </a:buClr>
              <a:buFont typeface="Wingdings" panose="05000000000000000000" pitchFamily="2" charset="2"/>
              <a:buChar char="§"/>
            </a:pPr>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graphicFrame>
        <p:nvGraphicFramePr>
          <p:cNvPr id="4" name="Diagram 3">
            <a:extLst>
              <a:ext uri="{FF2B5EF4-FFF2-40B4-BE49-F238E27FC236}">
                <a16:creationId xmlns:a16="http://schemas.microsoft.com/office/drawing/2014/main" id="{E599B529-50E9-1ECC-DBFE-DEE77D29C80F}"/>
              </a:ext>
            </a:extLst>
          </p:cNvPr>
          <p:cNvGraphicFramePr/>
          <p:nvPr>
            <p:extLst>
              <p:ext uri="{D42A27DB-BD31-4B8C-83A1-F6EECF244321}">
                <p14:modId xmlns:p14="http://schemas.microsoft.com/office/powerpoint/2010/main" val="502697892"/>
              </p:ext>
            </p:extLst>
          </p:nvPr>
        </p:nvGraphicFramePr>
        <p:xfrm>
          <a:off x="1564769" y="1346360"/>
          <a:ext cx="8768523" cy="5488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Left 7">
            <a:extLst>
              <a:ext uri="{FF2B5EF4-FFF2-40B4-BE49-F238E27FC236}">
                <a16:creationId xmlns:a16="http://schemas.microsoft.com/office/drawing/2014/main" id="{EC828311-24BD-74B5-8B2E-4F37B19497B5}"/>
              </a:ext>
            </a:extLst>
          </p:cNvPr>
          <p:cNvSpPr/>
          <p:nvPr/>
        </p:nvSpPr>
        <p:spPr>
          <a:xfrm rot="10800000">
            <a:off x="9011428" y="3131607"/>
            <a:ext cx="503582" cy="30835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 8">
            <a:extLst>
              <a:ext uri="{FF2B5EF4-FFF2-40B4-BE49-F238E27FC236}">
                <a16:creationId xmlns:a16="http://schemas.microsoft.com/office/drawing/2014/main" id="{F8C063B9-84BA-1CE9-E80D-0C0EE4626E54}"/>
              </a:ext>
            </a:extLst>
          </p:cNvPr>
          <p:cNvSpPr/>
          <p:nvPr/>
        </p:nvSpPr>
        <p:spPr>
          <a:xfrm>
            <a:off x="2372138" y="3102111"/>
            <a:ext cx="410817" cy="29591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F9730C3-0091-2B3D-0D96-860339C6F459}"/>
              </a:ext>
            </a:extLst>
          </p:cNvPr>
          <p:cNvSpPr txBox="1"/>
          <p:nvPr/>
        </p:nvSpPr>
        <p:spPr>
          <a:xfrm>
            <a:off x="481693" y="4234367"/>
            <a:ext cx="2571530" cy="2554545"/>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US" sz="1600" dirty="0">
                <a:solidFill>
                  <a:srgbClr val="24356E"/>
                </a:solidFill>
              </a:rPr>
              <a:t>Writing/drawing offensive or obscene material</a:t>
            </a:r>
          </a:p>
          <a:p>
            <a:pPr marL="171450" indent="-171450">
              <a:buFont typeface="Arial" panose="020B0604020202020204" pitchFamily="34" charset="0"/>
              <a:buChar char="•"/>
            </a:pPr>
            <a:r>
              <a:rPr lang="en-US" sz="1600" dirty="0">
                <a:solidFill>
                  <a:srgbClr val="24356E"/>
                </a:solidFill>
              </a:rPr>
              <a:t>Copying from sources without referencing  (including the internet and Artificial Intelligence tools) and misusing technology</a:t>
            </a:r>
          </a:p>
          <a:p>
            <a:pPr marL="171450" indent="-171450">
              <a:buFont typeface="Arial" panose="020B0604020202020204" pitchFamily="34" charset="0"/>
              <a:buChar char="•"/>
            </a:pPr>
            <a:r>
              <a:rPr lang="en-US" sz="1600" dirty="0">
                <a:solidFill>
                  <a:srgbClr val="24356E"/>
                </a:solidFill>
              </a:rPr>
              <a:t>Sharing, copying work or allowing your work to be copied</a:t>
            </a:r>
          </a:p>
        </p:txBody>
      </p:sp>
      <p:sp>
        <p:nvSpPr>
          <p:cNvPr id="14" name="TextBox 13">
            <a:extLst>
              <a:ext uri="{FF2B5EF4-FFF2-40B4-BE49-F238E27FC236}">
                <a16:creationId xmlns:a16="http://schemas.microsoft.com/office/drawing/2014/main" id="{34FF11BE-AFC8-78BA-35B9-188ED2D968E9}"/>
              </a:ext>
            </a:extLst>
          </p:cNvPr>
          <p:cNvSpPr txBox="1"/>
          <p:nvPr/>
        </p:nvSpPr>
        <p:spPr>
          <a:xfrm>
            <a:off x="481693" y="729953"/>
            <a:ext cx="1890445" cy="2800767"/>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US" sz="1600" dirty="0">
                <a:solidFill>
                  <a:srgbClr val="24356E"/>
                </a:solidFill>
              </a:rPr>
              <a:t>Any form of communication</a:t>
            </a:r>
          </a:p>
          <a:p>
            <a:pPr marL="171450" indent="-171450">
              <a:buFont typeface="Arial" panose="020B0604020202020204" pitchFamily="34" charset="0"/>
              <a:buChar char="•"/>
            </a:pPr>
            <a:r>
              <a:rPr lang="en-US" sz="1600" dirty="0">
                <a:solidFill>
                  <a:srgbClr val="24356E"/>
                </a:solidFill>
              </a:rPr>
              <a:t>Not following the instructions of an invigilator</a:t>
            </a:r>
          </a:p>
          <a:p>
            <a:pPr marL="171450" indent="-171450">
              <a:buFont typeface="Arial" panose="020B0604020202020204" pitchFamily="34" charset="0"/>
              <a:buChar char="•"/>
            </a:pPr>
            <a:r>
              <a:rPr lang="en-US" sz="1600" dirty="0">
                <a:solidFill>
                  <a:srgbClr val="24356E"/>
                </a:solidFill>
              </a:rPr>
              <a:t>Disruptive </a:t>
            </a:r>
            <a:r>
              <a:rPr lang="en-US" sz="1600" dirty="0" err="1">
                <a:solidFill>
                  <a:srgbClr val="24356E"/>
                </a:solidFill>
              </a:rPr>
              <a:t>behaviour</a:t>
            </a:r>
            <a:r>
              <a:rPr lang="en-US" sz="1600" dirty="0">
                <a:solidFill>
                  <a:srgbClr val="24356E"/>
                </a:solidFill>
              </a:rPr>
              <a:t> in the exam room (including the use of offensive language)</a:t>
            </a:r>
            <a:endParaRPr lang="en-GB" sz="1600" dirty="0">
              <a:solidFill>
                <a:srgbClr val="24356E"/>
              </a:solidFill>
            </a:endParaRPr>
          </a:p>
        </p:txBody>
      </p:sp>
      <p:sp>
        <p:nvSpPr>
          <p:cNvPr id="5" name="Arrow: Left 4">
            <a:extLst>
              <a:ext uri="{FF2B5EF4-FFF2-40B4-BE49-F238E27FC236}">
                <a16:creationId xmlns:a16="http://schemas.microsoft.com/office/drawing/2014/main" id="{68EADD75-27B1-65BF-53AB-874830935DA8}"/>
              </a:ext>
            </a:extLst>
          </p:cNvPr>
          <p:cNvSpPr/>
          <p:nvPr/>
        </p:nvSpPr>
        <p:spPr>
          <a:xfrm>
            <a:off x="3062069" y="5528022"/>
            <a:ext cx="503582" cy="30835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Left 5">
            <a:extLst>
              <a:ext uri="{FF2B5EF4-FFF2-40B4-BE49-F238E27FC236}">
                <a16:creationId xmlns:a16="http://schemas.microsoft.com/office/drawing/2014/main" id="{42246FBF-A5F6-27DB-F6BB-0B2C3607AB45}"/>
              </a:ext>
            </a:extLst>
          </p:cNvPr>
          <p:cNvSpPr/>
          <p:nvPr/>
        </p:nvSpPr>
        <p:spPr>
          <a:xfrm rot="10800000">
            <a:off x="8366266" y="5528022"/>
            <a:ext cx="503582" cy="30835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D04789B-AF14-C102-127E-0DAF4D2D5C0E}"/>
              </a:ext>
            </a:extLst>
          </p:cNvPr>
          <p:cNvSpPr txBox="1"/>
          <p:nvPr/>
        </p:nvSpPr>
        <p:spPr>
          <a:xfrm>
            <a:off x="9505890" y="729953"/>
            <a:ext cx="2238511" cy="3539430"/>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1600" dirty="0">
                <a:solidFill>
                  <a:srgbClr val="24356E"/>
                </a:solidFill>
              </a:rPr>
              <a:t>Bringing </a:t>
            </a:r>
            <a:r>
              <a:rPr lang="en-US" sz="1600" dirty="0" err="1">
                <a:solidFill>
                  <a:srgbClr val="24356E"/>
                </a:solidFill>
              </a:rPr>
              <a:t>unauthorised</a:t>
            </a:r>
            <a:r>
              <a:rPr lang="en-US" sz="1600" dirty="0">
                <a:solidFill>
                  <a:srgbClr val="24356E"/>
                </a:solidFill>
              </a:rPr>
              <a:t> notes, study guides and personal </a:t>
            </a:r>
            <a:r>
              <a:rPr lang="en-US" sz="1600" dirty="0" err="1">
                <a:solidFill>
                  <a:srgbClr val="24356E"/>
                </a:solidFill>
              </a:rPr>
              <a:t>organisers</a:t>
            </a:r>
            <a:r>
              <a:rPr lang="en-US" sz="1600" dirty="0">
                <a:solidFill>
                  <a:srgbClr val="24356E"/>
                </a:solidFill>
              </a:rPr>
              <a:t> into the exam room</a:t>
            </a:r>
          </a:p>
          <a:p>
            <a:pPr marL="285750" indent="-285750">
              <a:buFont typeface="Arial" panose="020B0604020202020204" pitchFamily="34" charset="0"/>
              <a:buChar char="•"/>
            </a:pPr>
            <a:r>
              <a:rPr lang="en-US" sz="1600" dirty="0">
                <a:solidFill>
                  <a:srgbClr val="24356E"/>
                </a:solidFill>
              </a:rPr>
              <a:t>Mobile phone or similar electronic devices (including iPod, MP3/4 player, memory sticks, smartphone, smartwatch, AirPods, earphones and headphones)</a:t>
            </a:r>
            <a:endParaRPr lang="en-GB" sz="1600" dirty="0">
              <a:solidFill>
                <a:srgbClr val="24356E"/>
              </a:solidFill>
            </a:endParaRPr>
          </a:p>
        </p:txBody>
      </p:sp>
      <p:sp>
        <p:nvSpPr>
          <p:cNvPr id="11" name="TextBox 10">
            <a:extLst>
              <a:ext uri="{FF2B5EF4-FFF2-40B4-BE49-F238E27FC236}">
                <a16:creationId xmlns:a16="http://schemas.microsoft.com/office/drawing/2014/main" id="{E2CCCC45-C8AC-D865-DE0B-F64ACB0D5906}"/>
              </a:ext>
            </a:extLst>
          </p:cNvPr>
          <p:cNvSpPr txBox="1"/>
          <p:nvPr/>
        </p:nvSpPr>
        <p:spPr>
          <a:xfrm>
            <a:off x="8913062" y="4973030"/>
            <a:ext cx="2840459" cy="1815882"/>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US" sz="1600" dirty="0">
                <a:solidFill>
                  <a:srgbClr val="24356E"/>
                </a:solidFill>
              </a:rPr>
              <a:t>Behaving in a way in which is not allowed in the exam room</a:t>
            </a:r>
          </a:p>
          <a:p>
            <a:pPr marL="171450" indent="-171450">
              <a:buFont typeface="Arial" panose="020B0604020202020204" pitchFamily="34" charset="0"/>
              <a:buChar char="•"/>
            </a:pPr>
            <a:r>
              <a:rPr lang="en-GB" sz="1600" dirty="0">
                <a:solidFill>
                  <a:srgbClr val="24356E"/>
                </a:solidFill>
              </a:rPr>
              <a:t>Sitting the exam in another person’s name </a:t>
            </a:r>
          </a:p>
          <a:p>
            <a:pPr marL="171450" indent="-171450">
              <a:buFont typeface="Arial" panose="020B0604020202020204" pitchFamily="34" charset="0"/>
              <a:buChar char="•"/>
            </a:pPr>
            <a:r>
              <a:rPr lang="en-US" sz="1600" dirty="0">
                <a:solidFill>
                  <a:srgbClr val="24356E"/>
                </a:solidFill>
              </a:rPr>
              <a:t>Using social media to exchange and spread real or fake exam material</a:t>
            </a:r>
          </a:p>
        </p:txBody>
      </p:sp>
    </p:spTree>
    <p:extLst>
      <p:ext uri="{BB962C8B-B14F-4D97-AF65-F5344CB8AC3E}">
        <p14:creationId xmlns:p14="http://schemas.microsoft.com/office/powerpoint/2010/main" val="119063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94F2AC-9DD1-C668-AFC6-86F8DB92569A}"/>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20C8B76-7269-5533-FF13-67D3D4D6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8DA02-3850-C503-BC17-86BDE33E3F01}"/>
              </a:ext>
            </a:extLst>
          </p:cNvPr>
          <p:cNvSpPr>
            <a:spLocks noGrp="1"/>
          </p:cNvSpPr>
          <p:nvPr>
            <p:ph type="ctrTitle"/>
          </p:nvPr>
        </p:nvSpPr>
        <p:spPr>
          <a:xfrm>
            <a:off x="1008184" y="174032"/>
            <a:ext cx="10175631" cy="1111843"/>
          </a:xfrm>
        </p:spPr>
        <p:txBody>
          <a:bodyPr vert="horz" lIns="91440" tIns="45720" rIns="91440" bIns="45720" rtlCol="0" anchor="ctr">
            <a:normAutofit fontScale="90000"/>
          </a:bodyPr>
          <a:lstStyle/>
          <a:p>
            <a:r>
              <a:rPr lang="en-US" dirty="0">
                <a:latin typeface="+mj-lt"/>
              </a:rPr>
              <a:t>Examples of malpractice and the penalties which may be applied</a:t>
            </a:r>
            <a:r>
              <a:rPr lang="en-US" kern="1200" dirty="0">
                <a:latin typeface="+mj-lt"/>
                <a:ea typeface="+mj-ea"/>
                <a:cs typeface="+mj-cs"/>
              </a:rPr>
              <a:t> </a:t>
            </a:r>
          </a:p>
        </p:txBody>
      </p:sp>
      <p:sp>
        <p:nvSpPr>
          <p:cNvPr id="3" name="TextBox 2">
            <a:extLst>
              <a:ext uri="{FF2B5EF4-FFF2-40B4-BE49-F238E27FC236}">
                <a16:creationId xmlns:a16="http://schemas.microsoft.com/office/drawing/2014/main" id="{C7648B40-CB1C-3A9A-8D32-C07880B211C8}"/>
              </a:ext>
            </a:extLst>
          </p:cNvPr>
          <p:cNvSpPr txBox="1"/>
          <p:nvPr/>
        </p:nvSpPr>
        <p:spPr>
          <a:xfrm>
            <a:off x="688089" y="1346359"/>
            <a:ext cx="10812773" cy="1015663"/>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endParaRPr lang="en-US" sz="2000" dirty="0">
              <a:solidFill>
                <a:srgbClr val="24356E"/>
              </a:solidFill>
            </a:endParaRPr>
          </a:p>
          <a:p>
            <a:pPr marL="342900" indent="-342900">
              <a:buClr>
                <a:srgbClr val="FF0000"/>
              </a:buClr>
              <a:buFont typeface="Wingdings" panose="05000000000000000000" pitchFamily="2" charset="2"/>
              <a:buChar char="§"/>
            </a:pPr>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graphicFrame>
        <p:nvGraphicFramePr>
          <p:cNvPr id="4" name="Table 3">
            <a:extLst>
              <a:ext uri="{FF2B5EF4-FFF2-40B4-BE49-F238E27FC236}">
                <a16:creationId xmlns:a16="http://schemas.microsoft.com/office/drawing/2014/main" id="{28C90069-C63F-0E1C-3FF3-D455547DC4DF}"/>
              </a:ext>
            </a:extLst>
          </p:cNvPr>
          <p:cNvGraphicFramePr>
            <a:graphicFrameLocks noGrp="1"/>
          </p:cNvGraphicFramePr>
          <p:nvPr>
            <p:extLst>
              <p:ext uri="{D42A27DB-BD31-4B8C-83A1-F6EECF244321}">
                <p14:modId xmlns:p14="http://schemas.microsoft.com/office/powerpoint/2010/main" val="3621041469"/>
              </p:ext>
            </p:extLst>
          </p:nvPr>
        </p:nvGraphicFramePr>
        <p:xfrm>
          <a:off x="1006659" y="1537121"/>
          <a:ext cx="10175632" cy="5212080"/>
        </p:xfrm>
        <a:graphic>
          <a:graphicData uri="http://schemas.openxmlformats.org/drawingml/2006/table">
            <a:tbl>
              <a:tblPr firstRow="1" bandRow="1">
                <a:tableStyleId>{5C22544A-7EE6-4342-B048-85BDC9FD1C3A}</a:tableStyleId>
              </a:tblPr>
              <a:tblGrid>
                <a:gridCol w="2543908">
                  <a:extLst>
                    <a:ext uri="{9D8B030D-6E8A-4147-A177-3AD203B41FA5}">
                      <a16:colId xmlns:a16="http://schemas.microsoft.com/office/drawing/2014/main" val="445715294"/>
                    </a:ext>
                  </a:extLst>
                </a:gridCol>
                <a:gridCol w="2543908">
                  <a:extLst>
                    <a:ext uri="{9D8B030D-6E8A-4147-A177-3AD203B41FA5}">
                      <a16:colId xmlns:a16="http://schemas.microsoft.com/office/drawing/2014/main" val="2257717221"/>
                    </a:ext>
                  </a:extLst>
                </a:gridCol>
                <a:gridCol w="2543908">
                  <a:extLst>
                    <a:ext uri="{9D8B030D-6E8A-4147-A177-3AD203B41FA5}">
                      <a16:colId xmlns:a16="http://schemas.microsoft.com/office/drawing/2014/main" val="1004447070"/>
                    </a:ext>
                  </a:extLst>
                </a:gridCol>
                <a:gridCol w="2543908">
                  <a:extLst>
                    <a:ext uri="{9D8B030D-6E8A-4147-A177-3AD203B41FA5}">
                      <a16:colId xmlns:a16="http://schemas.microsoft.com/office/drawing/2014/main" val="3340658396"/>
                    </a:ext>
                  </a:extLst>
                </a:gridCol>
              </a:tblGrid>
              <a:tr h="370840">
                <a:tc>
                  <a:txBody>
                    <a:bodyPr/>
                    <a:lstStyle/>
                    <a:p>
                      <a:pPr algn="ctr"/>
                      <a:r>
                        <a:rPr lang="en-GB" dirty="0"/>
                        <a:t>Offence</a:t>
                      </a:r>
                    </a:p>
                  </a:txBody>
                  <a:tcPr anchor="ctr"/>
                </a:tc>
                <a:tc>
                  <a:txBody>
                    <a:bodyPr/>
                    <a:lstStyle/>
                    <a:p>
                      <a:pPr algn="ctr"/>
                      <a:r>
                        <a:rPr lang="en-GB" dirty="0"/>
                        <a:t>Warning</a:t>
                      </a:r>
                    </a:p>
                  </a:txBody>
                  <a:tcPr anchor="ctr"/>
                </a:tc>
                <a:tc>
                  <a:txBody>
                    <a:bodyPr/>
                    <a:lstStyle/>
                    <a:p>
                      <a:pPr algn="ctr"/>
                      <a:r>
                        <a:rPr lang="en-GB" dirty="0"/>
                        <a:t>Loss of marks on that paper</a:t>
                      </a:r>
                    </a:p>
                  </a:txBody>
                  <a:tcPr anchor="ctr"/>
                </a:tc>
                <a:tc>
                  <a:txBody>
                    <a:bodyPr/>
                    <a:lstStyle/>
                    <a:p>
                      <a:pPr algn="ctr"/>
                      <a:r>
                        <a:rPr lang="en-GB" dirty="0"/>
                        <a:t>Loss of marks on all papers in that subject </a:t>
                      </a:r>
                    </a:p>
                  </a:txBody>
                  <a:tcPr anchor="ctr"/>
                </a:tc>
                <a:extLst>
                  <a:ext uri="{0D108BD9-81ED-4DB2-BD59-A6C34878D82A}">
                    <a16:rowId xmlns:a16="http://schemas.microsoft.com/office/drawing/2014/main" val="4197394012"/>
                  </a:ext>
                </a:extLst>
              </a:tr>
              <a:tr h="370840">
                <a:tc>
                  <a:txBody>
                    <a:bodyPr/>
                    <a:lstStyle/>
                    <a:p>
                      <a:r>
                        <a:rPr lang="en-US" b="1" dirty="0"/>
                        <a:t>Bringing notes in the wrong format or</a:t>
                      </a:r>
                    </a:p>
                    <a:p>
                      <a:r>
                        <a:rPr lang="en-US" b="1" dirty="0"/>
                        <a:t>prohibited annotations into the exam room</a:t>
                      </a:r>
                      <a:endParaRPr lang="en-GB" b="1" dirty="0"/>
                    </a:p>
                  </a:txBody>
                  <a:tcPr/>
                </a:tc>
                <a:tc>
                  <a:txBody>
                    <a:bodyPr/>
                    <a:lstStyle/>
                    <a:p>
                      <a:r>
                        <a:rPr lang="en-US" dirty="0"/>
                        <a:t>Notes/annotations go</a:t>
                      </a:r>
                    </a:p>
                    <a:p>
                      <a:r>
                        <a:rPr lang="en-US" dirty="0"/>
                        <a:t>beyond what is permitted but do not give an advantage; content irrelevant to subject</a:t>
                      </a:r>
                    </a:p>
                    <a:p>
                      <a:endParaRPr lang="en-GB" dirty="0"/>
                    </a:p>
                  </a:txBody>
                  <a:tcPr/>
                </a:tc>
                <a:tc>
                  <a:txBody>
                    <a:bodyPr/>
                    <a:lstStyle/>
                    <a:p>
                      <a:r>
                        <a:rPr lang="en-US" dirty="0"/>
                        <a:t>Notes/annotations are</a:t>
                      </a:r>
                    </a:p>
                    <a:p>
                      <a:r>
                        <a:rPr lang="en-US" dirty="0"/>
                        <a:t>relevant and give an unfair advantage</a:t>
                      </a:r>
                      <a:endParaRPr lang="en-GB" dirty="0"/>
                    </a:p>
                  </a:txBody>
                  <a:tcPr/>
                </a:tc>
                <a:tc>
                  <a:txBody>
                    <a:bodyPr/>
                    <a:lstStyle/>
                    <a:p>
                      <a:r>
                        <a:rPr lang="en-US" dirty="0"/>
                        <a:t>Notes/annotations</a:t>
                      </a:r>
                    </a:p>
                    <a:p>
                      <a:r>
                        <a:rPr lang="en-US" dirty="0"/>
                        <a:t>introduced in a deliberate attempt to gain an advantage</a:t>
                      </a:r>
                      <a:endParaRPr lang="en-GB" dirty="0"/>
                    </a:p>
                  </a:txBody>
                  <a:tcPr/>
                </a:tc>
                <a:extLst>
                  <a:ext uri="{0D108BD9-81ED-4DB2-BD59-A6C34878D82A}">
                    <a16:rowId xmlns:a16="http://schemas.microsoft.com/office/drawing/2014/main" val="3348173127"/>
                  </a:ext>
                </a:extLst>
              </a:tr>
              <a:tr h="370840">
                <a:tc>
                  <a:txBody>
                    <a:bodyPr/>
                    <a:lstStyle/>
                    <a:p>
                      <a:r>
                        <a:rPr lang="en-US" b="1" dirty="0"/>
                        <a:t>Mobile phone or similar</a:t>
                      </a:r>
                    </a:p>
                    <a:p>
                      <a:r>
                        <a:rPr lang="en-US" b="1" dirty="0"/>
                        <a:t>electronic devices</a:t>
                      </a:r>
                    </a:p>
                    <a:p>
                      <a:r>
                        <a:rPr lang="en-US" b="1" dirty="0"/>
                        <a:t>(including iPod, MP3/4</a:t>
                      </a:r>
                    </a:p>
                    <a:p>
                      <a:r>
                        <a:rPr lang="en-US" b="1" dirty="0"/>
                        <a:t>player, memory sticks,</a:t>
                      </a:r>
                    </a:p>
                    <a:p>
                      <a:r>
                        <a:rPr lang="en-US" b="1" dirty="0"/>
                        <a:t>smartphone, smartwatch,</a:t>
                      </a:r>
                    </a:p>
                    <a:p>
                      <a:r>
                        <a:rPr lang="en-US" b="1" dirty="0" err="1"/>
                        <a:t>AirPods</a:t>
                      </a:r>
                      <a:r>
                        <a:rPr lang="en-US" b="1" dirty="0"/>
                        <a:t>, earphones and</a:t>
                      </a:r>
                    </a:p>
                    <a:p>
                      <a:r>
                        <a:rPr lang="en-US" b="1" dirty="0"/>
                        <a:t>headphones)</a:t>
                      </a:r>
                    </a:p>
                    <a:p>
                      <a:endParaRPr lang="en-GB" dirty="0"/>
                    </a:p>
                  </a:txBody>
                  <a:tcPr/>
                </a:tc>
                <a:tc>
                  <a:txBody>
                    <a:bodyPr/>
                    <a:lstStyle/>
                    <a:p>
                      <a:r>
                        <a:rPr lang="en-US" dirty="0"/>
                        <a:t>Not in the candidate’s</a:t>
                      </a:r>
                    </a:p>
                    <a:p>
                      <a:r>
                        <a:rPr lang="en-US" dirty="0"/>
                        <a:t>possession but makes a</a:t>
                      </a:r>
                    </a:p>
                    <a:p>
                      <a:r>
                        <a:rPr lang="en-US" dirty="0"/>
                        <a:t>noise during the</a:t>
                      </a:r>
                    </a:p>
                    <a:p>
                      <a:r>
                        <a:rPr lang="en-US" dirty="0"/>
                        <a:t>examination</a:t>
                      </a:r>
                      <a:endParaRPr lang="en-GB" dirty="0"/>
                    </a:p>
                  </a:txBody>
                  <a:tcPr/>
                </a:tc>
                <a:tc>
                  <a:txBody>
                    <a:bodyPr/>
                    <a:lstStyle/>
                    <a:p>
                      <a:r>
                        <a:rPr lang="en-US" dirty="0"/>
                        <a:t>In the candidate’s</a:t>
                      </a:r>
                    </a:p>
                    <a:p>
                      <a:r>
                        <a:rPr lang="en-US" dirty="0"/>
                        <a:t>possession but </a:t>
                      </a:r>
                      <a:r>
                        <a:rPr lang="en-US"/>
                        <a:t>no evidence of </a:t>
                      </a:r>
                      <a:r>
                        <a:rPr lang="en-US" dirty="0"/>
                        <a:t>being used </a:t>
                      </a:r>
                      <a:r>
                        <a:rPr lang="en-US"/>
                        <a:t>by the candidate</a:t>
                      </a:r>
                      <a:endParaRPr lang="en-GB" dirty="0"/>
                    </a:p>
                  </a:txBody>
                  <a:tcPr/>
                </a:tc>
                <a:tc>
                  <a:txBody>
                    <a:bodyPr/>
                    <a:lstStyle/>
                    <a:p>
                      <a:r>
                        <a:rPr lang="en-US" dirty="0"/>
                        <a:t>In the candidate’s</a:t>
                      </a:r>
                    </a:p>
                    <a:p>
                      <a:r>
                        <a:rPr lang="en-US" dirty="0"/>
                        <a:t>possession and evidence of being used by the</a:t>
                      </a:r>
                    </a:p>
                    <a:p>
                      <a:r>
                        <a:rPr lang="en-US" dirty="0"/>
                        <a:t>candidate</a:t>
                      </a:r>
                      <a:endParaRPr lang="en-GB" dirty="0"/>
                    </a:p>
                  </a:txBody>
                  <a:tcPr/>
                </a:tc>
                <a:extLst>
                  <a:ext uri="{0D108BD9-81ED-4DB2-BD59-A6C34878D82A}">
                    <a16:rowId xmlns:a16="http://schemas.microsoft.com/office/drawing/2014/main" val="1694220659"/>
                  </a:ext>
                </a:extLst>
              </a:tr>
            </a:tbl>
          </a:graphicData>
        </a:graphic>
      </p:graphicFrame>
    </p:spTree>
    <p:extLst>
      <p:ext uri="{BB962C8B-B14F-4D97-AF65-F5344CB8AC3E}">
        <p14:creationId xmlns:p14="http://schemas.microsoft.com/office/powerpoint/2010/main" val="3352431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94F2AC-9DD1-C668-AFC6-86F8DB92569A}"/>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20C8B76-7269-5533-FF13-67D3D4D6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8DA02-3850-C503-BC17-86BDE33E3F01}"/>
              </a:ext>
            </a:extLst>
          </p:cNvPr>
          <p:cNvSpPr>
            <a:spLocks noGrp="1"/>
          </p:cNvSpPr>
          <p:nvPr>
            <p:ph type="ctrTitle"/>
          </p:nvPr>
        </p:nvSpPr>
        <p:spPr>
          <a:xfrm>
            <a:off x="1008184" y="174032"/>
            <a:ext cx="10175631" cy="1111843"/>
          </a:xfrm>
        </p:spPr>
        <p:txBody>
          <a:bodyPr vert="horz" lIns="91440" tIns="45720" rIns="91440" bIns="45720" rtlCol="0" anchor="ctr">
            <a:normAutofit fontScale="90000"/>
          </a:bodyPr>
          <a:lstStyle/>
          <a:p>
            <a:r>
              <a:rPr lang="en-US" dirty="0">
                <a:latin typeface="+mj-lt"/>
              </a:rPr>
              <a:t>Examples of malpractice and the penalties which may be applied</a:t>
            </a:r>
            <a:r>
              <a:rPr lang="en-US" kern="1200" dirty="0">
                <a:latin typeface="+mj-lt"/>
                <a:ea typeface="+mj-ea"/>
                <a:cs typeface="+mj-cs"/>
              </a:rPr>
              <a:t> </a:t>
            </a:r>
          </a:p>
        </p:txBody>
      </p:sp>
      <p:sp>
        <p:nvSpPr>
          <p:cNvPr id="3" name="TextBox 2">
            <a:extLst>
              <a:ext uri="{FF2B5EF4-FFF2-40B4-BE49-F238E27FC236}">
                <a16:creationId xmlns:a16="http://schemas.microsoft.com/office/drawing/2014/main" id="{C7648B40-CB1C-3A9A-8D32-C07880B211C8}"/>
              </a:ext>
            </a:extLst>
          </p:cNvPr>
          <p:cNvSpPr txBox="1"/>
          <p:nvPr/>
        </p:nvSpPr>
        <p:spPr>
          <a:xfrm>
            <a:off x="688089" y="1346359"/>
            <a:ext cx="10812773" cy="1015663"/>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endParaRPr lang="en-US" sz="2000" dirty="0">
              <a:solidFill>
                <a:srgbClr val="24356E"/>
              </a:solidFill>
            </a:endParaRPr>
          </a:p>
          <a:p>
            <a:pPr marL="342900" indent="-342900">
              <a:buClr>
                <a:srgbClr val="FF0000"/>
              </a:buClr>
              <a:buFont typeface="Wingdings" panose="05000000000000000000" pitchFamily="2" charset="2"/>
              <a:buChar char="§"/>
            </a:pPr>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graphicFrame>
        <p:nvGraphicFramePr>
          <p:cNvPr id="4" name="Table 3">
            <a:extLst>
              <a:ext uri="{FF2B5EF4-FFF2-40B4-BE49-F238E27FC236}">
                <a16:creationId xmlns:a16="http://schemas.microsoft.com/office/drawing/2014/main" id="{28C90069-C63F-0E1C-3FF3-D455547DC4DF}"/>
              </a:ext>
            </a:extLst>
          </p:cNvPr>
          <p:cNvGraphicFramePr>
            <a:graphicFrameLocks noGrp="1"/>
          </p:cNvGraphicFramePr>
          <p:nvPr>
            <p:extLst>
              <p:ext uri="{D42A27DB-BD31-4B8C-83A1-F6EECF244321}">
                <p14:modId xmlns:p14="http://schemas.microsoft.com/office/powerpoint/2010/main" val="8548205"/>
              </p:ext>
            </p:extLst>
          </p:nvPr>
        </p:nvGraphicFramePr>
        <p:xfrm>
          <a:off x="1006659" y="1537121"/>
          <a:ext cx="10175632" cy="5212080"/>
        </p:xfrm>
        <a:graphic>
          <a:graphicData uri="http://schemas.openxmlformats.org/drawingml/2006/table">
            <a:tbl>
              <a:tblPr firstRow="1" bandRow="1">
                <a:tableStyleId>{5C22544A-7EE6-4342-B048-85BDC9FD1C3A}</a:tableStyleId>
              </a:tblPr>
              <a:tblGrid>
                <a:gridCol w="2543908">
                  <a:extLst>
                    <a:ext uri="{9D8B030D-6E8A-4147-A177-3AD203B41FA5}">
                      <a16:colId xmlns:a16="http://schemas.microsoft.com/office/drawing/2014/main" val="445715294"/>
                    </a:ext>
                  </a:extLst>
                </a:gridCol>
                <a:gridCol w="2543908">
                  <a:extLst>
                    <a:ext uri="{9D8B030D-6E8A-4147-A177-3AD203B41FA5}">
                      <a16:colId xmlns:a16="http://schemas.microsoft.com/office/drawing/2014/main" val="2257717221"/>
                    </a:ext>
                  </a:extLst>
                </a:gridCol>
                <a:gridCol w="2543908">
                  <a:extLst>
                    <a:ext uri="{9D8B030D-6E8A-4147-A177-3AD203B41FA5}">
                      <a16:colId xmlns:a16="http://schemas.microsoft.com/office/drawing/2014/main" val="1004447070"/>
                    </a:ext>
                  </a:extLst>
                </a:gridCol>
                <a:gridCol w="2543908">
                  <a:extLst>
                    <a:ext uri="{9D8B030D-6E8A-4147-A177-3AD203B41FA5}">
                      <a16:colId xmlns:a16="http://schemas.microsoft.com/office/drawing/2014/main" val="3340658396"/>
                    </a:ext>
                  </a:extLst>
                </a:gridCol>
              </a:tblGrid>
              <a:tr h="370840">
                <a:tc>
                  <a:txBody>
                    <a:bodyPr/>
                    <a:lstStyle/>
                    <a:p>
                      <a:pPr algn="ctr"/>
                      <a:r>
                        <a:rPr lang="en-GB" dirty="0"/>
                        <a:t>Offence</a:t>
                      </a:r>
                    </a:p>
                  </a:txBody>
                  <a:tcPr anchor="ctr"/>
                </a:tc>
                <a:tc>
                  <a:txBody>
                    <a:bodyPr/>
                    <a:lstStyle/>
                    <a:p>
                      <a:pPr algn="ctr"/>
                      <a:r>
                        <a:rPr lang="en-GB" dirty="0"/>
                        <a:t>Warning</a:t>
                      </a:r>
                    </a:p>
                  </a:txBody>
                  <a:tcPr anchor="ctr"/>
                </a:tc>
                <a:tc>
                  <a:txBody>
                    <a:bodyPr/>
                    <a:lstStyle/>
                    <a:p>
                      <a:pPr algn="ctr"/>
                      <a:r>
                        <a:rPr lang="en-GB" dirty="0"/>
                        <a:t>Loss of marks on that paper</a:t>
                      </a:r>
                    </a:p>
                  </a:txBody>
                  <a:tcPr anchor="ctr"/>
                </a:tc>
                <a:tc>
                  <a:txBody>
                    <a:bodyPr/>
                    <a:lstStyle/>
                    <a:p>
                      <a:pPr algn="ctr"/>
                      <a:r>
                        <a:rPr lang="en-GB" dirty="0"/>
                        <a:t>Loss of marks on all papers in that subject </a:t>
                      </a:r>
                    </a:p>
                  </a:txBody>
                  <a:tcPr anchor="ctr"/>
                </a:tc>
                <a:extLst>
                  <a:ext uri="{0D108BD9-81ED-4DB2-BD59-A6C34878D82A}">
                    <a16:rowId xmlns:a16="http://schemas.microsoft.com/office/drawing/2014/main" val="4197394012"/>
                  </a:ext>
                </a:extLst>
              </a:tr>
              <a:tr h="370840">
                <a:tc>
                  <a:txBody>
                    <a:bodyPr/>
                    <a:lstStyle/>
                    <a:p>
                      <a:r>
                        <a:rPr lang="en-US" b="1" dirty="0"/>
                        <a:t>A breach of the instructions or advice of an invigilator, supervisor, or the awarding body in relation to the exam rules and regulations</a:t>
                      </a:r>
                    </a:p>
                    <a:p>
                      <a:endParaRPr lang="en-GB" b="1" dirty="0"/>
                    </a:p>
                  </a:txBody>
                  <a:tcPr/>
                </a:tc>
                <a:tc>
                  <a:txBody>
                    <a:bodyPr/>
                    <a:lstStyle/>
                    <a:p>
                      <a:r>
                        <a:rPr lang="en-US" dirty="0"/>
                        <a:t>Minor non-compliance: e.g. sitting in a non-designated seat; continuing to write for a short period after being told to stop</a:t>
                      </a:r>
                      <a:endParaRPr lang="en-GB" dirty="0"/>
                    </a:p>
                  </a:txBody>
                  <a:tcPr/>
                </a:tc>
                <a:tc>
                  <a:txBody>
                    <a:bodyPr/>
                    <a:lstStyle/>
                    <a:p>
                      <a:r>
                        <a:rPr lang="en-US" dirty="0"/>
                        <a:t>Major non-compliance: e.g. refusing to move to a designated seat; significant amount of writing after being told to stop</a:t>
                      </a:r>
                      <a:endParaRPr lang="en-GB" dirty="0"/>
                    </a:p>
                  </a:txBody>
                  <a:tcPr/>
                </a:tc>
                <a:tc>
                  <a:txBody>
                    <a:bodyPr/>
                    <a:lstStyle/>
                    <a:p>
                      <a:r>
                        <a:rPr lang="en-US" dirty="0"/>
                        <a:t>Repeated non-compliance</a:t>
                      </a:r>
                      <a:endParaRPr lang="en-GB" dirty="0"/>
                    </a:p>
                  </a:txBody>
                  <a:tcPr/>
                </a:tc>
                <a:extLst>
                  <a:ext uri="{0D108BD9-81ED-4DB2-BD59-A6C34878D82A}">
                    <a16:rowId xmlns:a16="http://schemas.microsoft.com/office/drawing/2014/main" val="3348173127"/>
                  </a:ext>
                </a:extLst>
              </a:tr>
              <a:tr h="370840">
                <a:tc>
                  <a:txBody>
                    <a:bodyPr/>
                    <a:lstStyle/>
                    <a:p>
                      <a:r>
                        <a:rPr lang="en-US" b="1" dirty="0"/>
                        <a:t>Disruptive </a:t>
                      </a:r>
                      <a:r>
                        <a:rPr lang="en-US" b="1" dirty="0" err="1"/>
                        <a:t>behaviour</a:t>
                      </a:r>
                      <a:r>
                        <a:rPr lang="en-US" b="1" dirty="0"/>
                        <a:t> in the examination room or assessment session</a:t>
                      </a:r>
                    </a:p>
                    <a:p>
                      <a:r>
                        <a:rPr lang="en-US" b="1" dirty="0"/>
                        <a:t>(including use of offensive language)</a:t>
                      </a:r>
                    </a:p>
                    <a:p>
                      <a:endParaRPr lang="en-GB" dirty="0"/>
                    </a:p>
                  </a:txBody>
                  <a:tcPr/>
                </a:tc>
                <a:tc>
                  <a:txBody>
                    <a:bodyPr/>
                    <a:lstStyle/>
                    <a:p>
                      <a:r>
                        <a:rPr lang="en-US" dirty="0"/>
                        <a:t>Minor disruption lasting a short time; calling out,</a:t>
                      </a:r>
                    </a:p>
                    <a:p>
                      <a:r>
                        <a:rPr lang="en-US" dirty="0"/>
                        <a:t>causing noise, turning</a:t>
                      </a:r>
                    </a:p>
                    <a:p>
                      <a:r>
                        <a:rPr lang="en-US" dirty="0"/>
                        <a:t>around</a:t>
                      </a:r>
                      <a:endParaRPr lang="en-GB" dirty="0"/>
                    </a:p>
                  </a:txBody>
                  <a:tcPr/>
                </a:tc>
                <a:tc>
                  <a:txBody>
                    <a:bodyPr/>
                    <a:lstStyle/>
                    <a:p>
                      <a:r>
                        <a:rPr lang="en-US" dirty="0"/>
                        <a:t>Repeated or prolonged</a:t>
                      </a:r>
                    </a:p>
                    <a:p>
                      <a:r>
                        <a:rPr lang="en-US" dirty="0"/>
                        <a:t>disruption; unacceptably</a:t>
                      </a:r>
                    </a:p>
                    <a:p>
                      <a:r>
                        <a:rPr lang="en-US" dirty="0"/>
                        <a:t>rude remarks; being</a:t>
                      </a:r>
                    </a:p>
                    <a:p>
                      <a:r>
                        <a:rPr lang="en-US" dirty="0"/>
                        <a:t>removed from the</a:t>
                      </a:r>
                    </a:p>
                    <a:p>
                      <a:r>
                        <a:rPr lang="en-US" dirty="0"/>
                        <a:t>exam room; taking another’s possessions</a:t>
                      </a:r>
                    </a:p>
                    <a:p>
                      <a:endParaRPr lang="en-GB" dirty="0"/>
                    </a:p>
                  </a:txBody>
                  <a:tcPr/>
                </a:tc>
                <a:tc>
                  <a:txBody>
                    <a:bodyPr/>
                    <a:lstStyle/>
                    <a:p>
                      <a:r>
                        <a:rPr lang="en-US" dirty="0"/>
                        <a:t>Warnings ignored;</a:t>
                      </a:r>
                    </a:p>
                    <a:p>
                      <a:r>
                        <a:rPr lang="en-US" dirty="0"/>
                        <a:t>provocative or aggravated </a:t>
                      </a:r>
                      <a:r>
                        <a:rPr lang="en-US" dirty="0" err="1"/>
                        <a:t>behaviour</a:t>
                      </a:r>
                      <a:r>
                        <a:rPr lang="en-US" dirty="0"/>
                        <a:t>; repeated or loud</a:t>
                      </a:r>
                    </a:p>
                    <a:p>
                      <a:r>
                        <a:rPr lang="en-US" dirty="0"/>
                        <a:t>offensive comments;</a:t>
                      </a:r>
                    </a:p>
                    <a:p>
                      <a:r>
                        <a:rPr lang="en-US" dirty="0"/>
                        <a:t>physical assault on staff or property</a:t>
                      </a:r>
                    </a:p>
                    <a:p>
                      <a:endParaRPr lang="en-GB" dirty="0"/>
                    </a:p>
                  </a:txBody>
                  <a:tcPr/>
                </a:tc>
                <a:extLst>
                  <a:ext uri="{0D108BD9-81ED-4DB2-BD59-A6C34878D82A}">
                    <a16:rowId xmlns:a16="http://schemas.microsoft.com/office/drawing/2014/main" val="1694220659"/>
                  </a:ext>
                </a:extLst>
              </a:tr>
            </a:tbl>
          </a:graphicData>
        </a:graphic>
      </p:graphicFrame>
    </p:spTree>
    <p:extLst>
      <p:ext uri="{BB962C8B-B14F-4D97-AF65-F5344CB8AC3E}">
        <p14:creationId xmlns:p14="http://schemas.microsoft.com/office/powerpoint/2010/main" val="2135791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94F2AC-9DD1-C668-AFC6-86F8DB92569A}"/>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20C8B76-7269-5533-FF13-67D3D4D6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8DA02-3850-C503-BC17-86BDE33E3F01}"/>
              </a:ext>
            </a:extLst>
          </p:cNvPr>
          <p:cNvSpPr>
            <a:spLocks noGrp="1"/>
          </p:cNvSpPr>
          <p:nvPr>
            <p:ph type="ctrTitle"/>
          </p:nvPr>
        </p:nvSpPr>
        <p:spPr>
          <a:xfrm>
            <a:off x="1008184" y="174032"/>
            <a:ext cx="10175631" cy="1111843"/>
          </a:xfrm>
        </p:spPr>
        <p:txBody>
          <a:bodyPr vert="horz" lIns="91440" tIns="45720" rIns="91440" bIns="45720" rtlCol="0" anchor="ctr">
            <a:normAutofit fontScale="90000"/>
          </a:bodyPr>
          <a:lstStyle/>
          <a:p>
            <a:r>
              <a:rPr lang="en-US" dirty="0">
                <a:latin typeface="+mj-lt"/>
              </a:rPr>
              <a:t>Examples of malpractice and the penalties which may be applied</a:t>
            </a:r>
            <a:r>
              <a:rPr lang="en-US" kern="1200" dirty="0">
                <a:latin typeface="+mj-lt"/>
                <a:ea typeface="+mj-ea"/>
                <a:cs typeface="+mj-cs"/>
              </a:rPr>
              <a:t> </a:t>
            </a:r>
          </a:p>
        </p:txBody>
      </p:sp>
      <p:sp>
        <p:nvSpPr>
          <p:cNvPr id="3" name="TextBox 2">
            <a:extLst>
              <a:ext uri="{FF2B5EF4-FFF2-40B4-BE49-F238E27FC236}">
                <a16:creationId xmlns:a16="http://schemas.microsoft.com/office/drawing/2014/main" id="{C7648B40-CB1C-3A9A-8D32-C07880B211C8}"/>
              </a:ext>
            </a:extLst>
          </p:cNvPr>
          <p:cNvSpPr txBox="1"/>
          <p:nvPr/>
        </p:nvSpPr>
        <p:spPr>
          <a:xfrm>
            <a:off x="688089" y="1346359"/>
            <a:ext cx="10812773" cy="1015663"/>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endParaRPr lang="en-US" sz="2000" dirty="0">
              <a:solidFill>
                <a:srgbClr val="24356E"/>
              </a:solidFill>
            </a:endParaRPr>
          </a:p>
          <a:p>
            <a:pPr marL="342900" indent="-342900">
              <a:buClr>
                <a:srgbClr val="FF0000"/>
              </a:buClr>
              <a:buFont typeface="Wingdings" panose="05000000000000000000" pitchFamily="2" charset="2"/>
              <a:buChar char="§"/>
            </a:pPr>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graphicFrame>
        <p:nvGraphicFramePr>
          <p:cNvPr id="4" name="Table 3">
            <a:extLst>
              <a:ext uri="{FF2B5EF4-FFF2-40B4-BE49-F238E27FC236}">
                <a16:creationId xmlns:a16="http://schemas.microsoft.com/office/drawing/2014/main" id="{28C90069-C63F-0E1C-3FF3-D455547DC4DF}"/>
              </a:ext>
            </a:extLst>
          </p:cNvPr>
          <p:cNvGraphicFramePr>
            <a:graphicFrameLocks noGrp="1"/>
          </p:cNvGraphicFramePr>
          <p:nvPr>
            <p:extLst>
              <p:ext uri="{D42A27DB-BD31-4B8C-83A1-F6EECF244321}">
                <p14:modId xmlns:p14="http://schemas.microsoft.com/office/powerpoint/2010/main" val="3757250377"/>
              </p:ext>
            </p:extLst>
          </p:nvPr>
        </p:nvGraphicFramePr>
        <p:xfrm>
          <a:off x="1006659" y="1537121"/>
          <a:ext cx="10175632" cy="5212080"/>
        </p:xfrm>
        <a:graphic>
          <a:graphicData uri="http://schemas.openxmlformats.org/drawingml/2006/table">
            <a:tbl>
              <a:tblPr firstRow="1" bandRow="1">
                <a:tableStyleId>{5C22544A-7EE6-4342-B048-85BDC9FD1C3A}</a:tableStyleId>
              </a:tblPr>
              <a:tblGrid>
                <a:gridCol w="2543908">
                  <a:extLst>
                    <a:ext uri="{9D8B030D-6E8A-4147-A177-3AD203B41FA5}">
                      <a16:colId xmlns:a16="http://schemas.microsoft.com/office/drawing/2014/main" val="445715294"/>
                    </a:ext>
                  </a:extLst>
                </a:gridCol>
                <a:gridCol w="2543908">
                  <a:extLst>
                    <a:ext uri="{9D8B030D-6E8A-4147-A177-3AD203B41FA5}">
                      <a16:colId xmlns:a16="http://schemas.microsoft.com/office/drawing/2014/main" val="2257717221"/>
                    </a:ext>
                  </a:extLst>
                </a:gridCol>
                <a:gridCol w="2543908">
                  <a:extLst>
                    <a:ext uri="{9D8B030D-6E8A-4147-A177-3AD203B41FA5}">
                      <a16:colId xmlns:a16="http://schemas.microsoft.com/office/drawing/2014/main" val="1004447070"/>
                    </a:ext>
                  </a:extLst>
                </a:gridCol>
                <a:gridCol w="2543908">
                  <a:extLst>
                    <a:ext uri="{9D8B030D-6E8A-4147-A177-3AD203B41FA5}">
                      <a16:colId xmlns:a16="http://schemas.microsoft.com/office/drawing/2014/main" val="3340658396"/>
                    </a:ext>
                  </a:extLst>
                </a:gridCol>
              </a:tblGrid>
              <a:tr h="370840">
                <a:tc>
                  <a:txBody>
                    <a:bodyPr/>
                    <a:lstStyle/>
                    <a:p>
                      <a:pPr algn="ctr"/>
                      <a:r>
                        <a:rPr lang="en-GB" dirty="0"/>
                        <a:t>Offence</a:t>
                      </a:r>
                    </a:p>
                  </a:txBody>
                  <a:tcPr anchor="ctr"/>
                </a:tc>
                <a:tc>
                  <a:txBody>
                    <a:bodyPr/>
                    <a:lstStyle/>
                    <a:p>
                      <a:pPr algn="ctr"/>
                      <a:r>
                        <a:rPr lang="en-GB" dirty="0"/>
                        <a:t>Warning</a:t>
                      </a:r>
                    </a:p>
                  </a:txBody>
                  <a:tcPr anchor="ctr"/>
                </a:tc>
                <a:tc>
                  <a:txBody>
                    <a:bodyPr/>
                    <a:lstStyle/>
                    <a:p>
                      <a:pPr algn="ctr"/>
                      <a:r>
                        <a:rPr lang="en-GB" dirty="0"/>
                        <a:t>Loss of marks on that paper</a:t>
                      </a:r>
                    </a:p>
                  </a:txBody>
                  <a:tcPr anchor="ctr"/>
                </a:tc>
                <a:tc>
                  <a:txBody>
                    <a:bodyPr/>
                    <a:lstStyle/>
                    <a:p>
                      <a:pPr algn="ctr"/>
                      <a:r>
                        <a:rPr lang="en-GB" dirty="0"/>
                        <a:t>Loss of marks on all papers in that subject </a:t>
                      </a:r>
                    </a:p>
                  </a:txBody>
                  <a:tcPr anchor="ctr"/>
                </a:tc>
                <a:extLst>
                  <a:ext uri="{0D108BD9-81ED-4DB2-BD59-A6C34878D82A}">
                    <a16:rowId xmlns:a16="http://schemas.microsoft.com/office/drawing/2014/main" val="4197394012"/>
                  </a:ext>
                </a:extLst>
              </a:tr>
              <a:tr h="370840">
                <a:tc>
                  <a:txBody>
                    <a:bodyPr/>
                    <a:lstStyle/>
                    <a:p>
                      <a:r>
                        <a:rPr lang="en-US" b="1" dirty="0"/>
                        <a:t>The inclusion of offensive or obscene material in scripts, controlled assessments,</a:t>
                      </a:r>
                    </a:p>
                    <a:p>
                      <a:r>
                        <a:rPr lang="en-US" b="1" dirty="0"/>
                        <a:t>coursework, non-</a:t>
                      </a:r>
                    </a:p>
                    <a:p>
                      <a:r>
                        <a:rPr lang="en-US" b="1" dirty="0"/>
                        <a:t>examination assessments or portfolios</a:t>
                      </a:r>
                    </a:p>
                    <a:p>
                      <a:endParaRPr lang="en-GB" b="1" dirty="0"/>
                    </a:p>
                  </a:txBody>
                  <a:tcPr/>
                </a:tc>
                <a:tc>
                  <a:txBody>
                    <a:bodyPr/>
                    <a:lstStyle/>
                    <a:p>
                      <a:r>
                        <a:rPr lang="en-US" dirty="0"/>
                        <a:t>Isolated offensive words or drawings</a:t>
                      </a:r>
                      <a:endParaRPr lang="en-GB" dirty="0"/>
                    </a:p>
                  </a:txBody>
                  <a:tcPr/>
                </a:tc>
                <a:tc>
                  <a:txBody>
                    <a:bodyPr/>
                    <a:lstStyle/>
                    <a:p>
                      <a:r>
                        <a:rPr lang="en-US" dirty="0"/>
                        <a:t>Frequent offensive words or drawings; isolated obscenity or offensive comments directed at an</a:t>
                      </a:r>
                    </a:p>
                    <a:p>
                      <a:r>
                        <a:rPr lang="en-US" dirty="0"/>
                        <a:t>individual or group</a:t>
                      </a:r>
                      <a:endParaRPr lang="en-GB" dirty="0"/>
                    </a:p>
                  </a:txBody>
                  <a:tcPr/>
                </a:tc>
                <a:tc>
                  <a:txBody>
                    <a:bodyPr/>
                    <a:lstStyle/>
                    <a:p>
                      <a:r>
                        <a:rPr lang="en-US" dirty="0"/>
                        <a:t>Frequent obscenities;</a:t>
                      </a:r>
                    </a:p>
                    <a:p>
                      <a:r>
                        <a:rPr lang="en-US" dirty="0"/>
                        <a:t>discriminatory language,</a:t>
                      </a:r>
                    </a:p>
                    <a:p>
                      <a:r>
                        <a:rPr lang="en-US" dirty="0"/>
                        <a:t>remarks or drawings</a:t>
                      </a:r>
                    </a:p>
                    <a:p>
                      <a:r>
                        <a:rPr lang="en-US" dirty="0"/>
                        <a:t>directed at an individual or group</a:t>
                      </a:r>
                      <a:endParaRPr lang="en-GB" dirty="0"/>
                    </a:p>
                  </a:txBody>
                  <a:tcPr/>
                </a:tc>
                <a:extLst>
                  <a:ext uri="{0D108BD9-81ED-4DB2-BD59-A6C34878D82A}">
                    <a16:rowId xmlns:a16="http://schemas.microsoft.com/office/drawing/2014/main" val="3348173127"/>
                  </a:ext>
                </a:extLst>
              </a:tr>
              <a:tr h="370840">
                <a:tc>
                  <a:txBody>
                    <a:bodyPr/>
                    <a:lstStyle/>
                    <a:p>
                      <a:r>
                        <a:rPr lang="en-US" b="1" dirty="0"/>
                        <a:t>Copying from another</a:t>
                      </a:r>
                    </a:p>
                    <a:p>
                      <a:r>
                        <a:rPr lang="en-US" b="1" dirty="0"/>
                        <a:t>candidate or allowing work to be copied (including the misuse of technology)</a:t>
                      </a:r>
                    </a:p>
                    <a:p>
                      <a:endParaRPr lang="en-GB" dirty="0"/>
                    </a:p>
                  </a:txBody>
                  <a:tcPr/>
                </a:tc>
                <a:tc>
                  <a:txBody>
                    <a:bodyPr/>
                    <a:lstStyle/>
                    <a:p>
                      <a:r>
                        <a:rPr lang="en-US" dirty="0"/>
                        <a:t>Lending work not knowing it</a:t>
                      </a:r>
                    </a:p>
                    <a:p>
                      <a:r>
                        <a:rPr lang="en-US" dirty="0"/>
                        <a:t>would be copied</a:t>
                      </a:r>
                      <a:endParaRPr lang="en-GB" dirty="0"/>
                    </a:p>
                  </a:txBody>
                  <a:tcPr/>
                </a:tc>
                <a:tc>
                  <a:txBody>
                    <a:bodyPr/>
                    <a:lstStyle/>
                    <a:p>
                      <a:r>
                        <a:rPr lang="en-US" dirty="0"/>
                        <a:t>Permitting examination</a:t>
                      </a:r>
                    </a:p>
                    <a:p>
                      <a:r>
                        <a:rPr lang="en-US" dirty="0"/>
                        <a:t>script/work to be copied;</a:t>
                      </a:r>
                    </a:p>
                    <a:p>
                      <a:r>
                        <a:rPr lang="en-US" dirty="0"/>
                        <a:t>showing other candidates’ answers</a:t>
                      </a:r>
                      <a:endParaRPr lang="en-GB" dirty="0"/>
                    </a:p>
                  </a:txBody>
                  <a:tcPr/>
                </a:tc>
                <a:tc>
                  <a:txBody>
                    <a:bodyPr/>
                    <a:lstStyle/>
                    <a:p>
                      <a:r>
                        <a:rPr lang="en-US" dirty="0"/>
                        <a:t>Copying from another</a:t>
                      </a:r>
                    </a:p>
                    <a:p>
                      <a:r>
                        <a:rPr lang="en-US" dirty="0"/>
                        <a:t>candidate’s script,</a:t>
                      </a:r>
                    </a:p>
                    <a:p>
                      <a:r>
                        <a:rPr lang="en-US" dirty="0"/>
                        <a:t>controlled assessment,</a:t>
                      </a:r>
                    </a:p>
                    <a:p>
                      <a:r>
                        <a:rPr lang="en-US" dirty="0"/>
                        <a:t>coursework, non-</a:t>
                      </a:r>
                    </a:p>
                    <a:p>
                      <a:r>
                        <a:rPr lang="en-US" dirty="0"/>
                        <a:t>examination assessment;</a:t>
                      </a:r>
                    </a:p>
                    <a:p>
                      <a:r>
                        <a:rPr lang="en-US" dirty="0"/>
                        <a:t>borrowing work to copy</a:t>
                      </a:r>
                    </a:p>
                    <a:p>
                      <a:endParaRPr lang="en-GB" dirty="0"/>
                    </a:p>
                  </a:txBody>
                  <a:tcPr/>
                </a:tc>
                <a:extLst>
                  <a:ext uri="{0D108BD9-81ED-4DB2-BD59-A6C34878D82A}">
                    <a16:rowId xmlns:a16="http://schemas.microsoft.com/office/drawing/2014/main" val="1694220659"/>
                  </a:ext>
                </a:extLst>
              </a:tr>
            </a:tbl>
          </a:graphicData>
        </a:graphic>
      </p:graphicFrame>
    </p:spTree>
    <p:extLst>
      <p:ext uri="{BB962C8B-B14F-4D97-AF65-F5344CB8AC3E}">
        <p14:creationId xmlns:p14="http://schemas.microsoft.com/office/powerpoint/2010/main" val="3823135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181129-3701-6F4A-48B2-E745DC22A594}"/>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01E7A-AD22-C102-24D9-C66678DF8CDB}"/>
              </a:ext>
            </a:extLst>
          </p:cNvPr>
          <p:cNvSpPr>
            <a:spLocks noGrp="1"/>
          </p:cNvSpPr>
          <p:nvPr>
            <p:ph type="ctrTitle"/>
          </p:nvPr>
        </p:nvSpPr>
        <p:spPr>
          <a:xfrm>
            <a:off x="572493" y="740664"/>
            <a:ext cx="11018520" cy="932290"/>
          </a:xfrm>
        </p:spPr>
        <p:txBody>
          <a:bodyPr vert="horz" lIns="91440" tIns="45720" rIns="91440" bIns="45720" rtlCol="0" anchor="b">
            <a:normAutofit/>
          </a:bodyPr>
          <a:lstStyle/>
          <a:p>
            <a:pPr algn="l"/>
            <a:r>
              <a:rPr lang="en-US" sz="3600" dirty="0">
                <a:latin typeface="+mj-lt"/>
              </a:rPr>
              <a:t>Leaving the exam room </a:t>
            </a:r>
          </a:p>
        </p:txBody>
      </p:sp>
      <p:sp>
        <p:nvSpPr>
          <p:cNvPr id="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CD028FD0-C16E-CB4E-89ED-60C07CFABB8E}"/>
              </a:ext>
            </a:extLst>
          </p:cNvPr>
          <p:cNvSpPr txBox="1">
            <a:spLocks/>
          </p:cNvSpPr>
          <p:nvPr/>
        </p:nvSpPr>
        <p:spPr>
          <a:xfrm>
            <a:off x="572492" y="2071315"/>
            <a:ext cx="7761459" cy="47866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buClr>
                <a:srgbClr val="F04E23"/>
              </a:buClr>
              <a:buSzPct val="105000"/>
              <a:defRPr/>
            </a:pPr>
            <a:r>
              <a:rPr lang="en-US" sz="2000" dirty="0">
                <a:latin typeface="+mn-lt"/>
              </a:rPr>
              <a:t>[DETAIL YOUR CENTRE POLICY FOR COMPENSATING CANDIDATES WHO HAVE TO TEMPORARILY LEAVE THE EXAM ROOM (e.g. to visit the toilet) FOR A KNOWN MEDICAL REASON OR OTHER ACCEPTABLE REASON]</a:t>
            </a:r>
          </a:p>
          <a:p>
            <a:pPr>
              <a:spcBef>
                <a:spcPts val="400"/>
              </a:spcBef>
              <a:buClr>
                <a:srgbClr val="F04E23"/>
              </a:buClr>
              <a:buSzPct val="105000"/>
              <a:defRPr/>
            </a:pPr>
            <a:endParaRPr lang="en-US" sz="2000" dirty="0">
              <a:latin typeface="+mn-lt"/>
            </a:endParaRPr>
          </a:p>
          <a:p>
            <a:pPr>
              <a:spcBef>
                <a:spcPts val="400"/>
              </a:spcBef>
              <a:buClr>
                <a:srgbClr val="F04E23"/>
              </a:buClr>
              <a:buSzPct val="105000"/>
              <a:defRPr/>
            </a:pPr>
            <a:r>
              <a:rPr lang="en-US" sz="2000" dirty="0">
                <a:latin typeface="+mn-lt"/>
              </a:rPr>
              <a:t>[DETAIL YOUR CENTRE POLICY FOR DEALING WITH REQUESTS FROM CANDIDATES WHO DO NOT HAVE AN ACCEPTABLE (e.g. medical) REASON TO TEMPORARILY LEAVE THE EXAM ROOM (e.g. to visit the toilet) AND WHETHER COMPENSATION IS AWARDED IN THE FORM OF ADDITIONAL TIME]</a:t>
            </a:r>
          </a:p>
          <a:p>
            <a:pPr marL="0" indent="0">
              <a:spcBef>
                <a:spcPts val="400"/>
              </a:spcBef>
              <a:buClr>
                <a:srgbClr val="F04E23"/>
              </a:buClr>
              <a:buSzPct val="105000"/>
              <a:buNone/>
              <a:defRPr/>
            </a:pPr>
            <a:endParaRPr lang="en-US" sz="2000" dirty="0">
              <a:latin typeface="+mn-lt"/>
            </a:endParaRPr>
          </a:p>
          <a:p>
            <a:pPr>
              <a:spcBef>
                <a:spcPts val="400"/>
              </a:spcBef>
              <a:buClr>
                <a:srgbClr val="F04E23"/>
              </a:buClr>
              <a:buSzPct val="105000"/>
              <a:defRPr/>
            </a:pPr>
            <a:r>
              <a:rPr lang="en-US" sz="2000" dirty="0">
                <a:latin typeface="+mn-lt"/>
              </a:rPr>
              <a:t>If you finish before the end of the exam and you want to leave early, you will not be allowed to leave until the actual finishing time</a:t>
            </a:r>
          </a:p>
          <a:p>
            <a:pPr>
              <a:spcBef>
                <a:spcPts val="400"/>
              </a:spcBef>
              <a:buClr>
                <a:srgbClr val="F04E23"/>
              </a:buClr>
              <a:buSzPct val="105000"/>
              <a:defRPr/>
            </a:pPr>
            <a:endParaRPr lang="en-US" sz="2000" dirty="0">
              <a:latin typeface="+mn-lt"/>
            </a:endParaRPr>
          </a:p>
        </p:txBody>
      </p:sp>
      <p:pic>
        <p:nvPicPr>
          <p:cNvPr id="6" name="Picture 5" descr="A blue sign with white text&#10;&#10;Description automatically generated">
            <a:extLst>
              <a:ext uri="{FF2B5EF4-FFF2-40B4-BE49-F238E27FC236}">
                <a16:creationId xmlns:a16="http://schemas.microsoft.com/office/drawing/2014/main" id="{1F7DC2AF-C753-C7D6-625B-3274490BD2B0}"/>
              </a:ext>
            </a:extLst>
          </p:cNvPr>
          <p:cNvPicPr>
            <a:picLocks noChangeAspect="1"/>
          </p:cNvPicPr>
          <p:nvPr/>
        </p:nvPicPr>
        <p:blipFill rotWithShape="1">
          <a:blip r:embed="rId2"/>
          <a:srcRect l="2883" r="913" b="2"/>
          <a:stretch/>
        </p:blipFill>
        <p:spPr>
          <a:xfrm>
            <a:off x="8931891" y="1892145"/>
            <a:ext cx="2659122" cy="2764006"/>
          </a:xfrm>
          <a:prstGeom prst="rect">
            <a:avLst/>
          </a:prstGeom>
        </p:spPr>
      </p:pic>
    </p:spTree>
    <p:extLst>
      <p:ext uri="{BB962C8B-B14F-4D97-AF65-F5344CB8AC3E}">
        <p14:creationId xmlns:p14="http://schemas.microsoft.com/office/powerpoint/2010/main" val="3325017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181129-3701-6F4A-48B2-E745DC22A594}"/>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01E7A-AD22-C102-24D9-C66678DF8CDB}"/>
              </a:ext>
            </a:extLst>
          </p:cNvPr>
          <p:cNvSpPr>
            <a:spLocks noGrp="1"/>
          </p:cNvSpPr>
          <p:nvPr>
            <p:ph type="ctrTitle"/>
          </p:nvPr>
        </p:nvSpPr>
        <p:spPr>
          <a:xfrm>
            <a:off x="572493" y="767542"/>
            <a:ext cx="11018520" cy="932290"/>
          </a:xfrm>
        </p:spPr>
        <p:txBody>
          <a:bodyPr vert="horz" lIns="91440" tIns="45720" rIns="91440" bIns="45720" rtlCol="0" anchor="b">
            <a:noAutofit/>
          </a:bodyPr>
          <a:lstStyle/>
          <a:p>
            <a:pPr algn="l"/>
            <a:r>
              <a:rPr lang="en-US" sz="3600" dirty="0">
                <a:latin typeface="+mj-lt"/>
              </a:rPr>
              <a:t>Leaving the exam room: </a:t>
            </a:r>
            <a:br>
              <a:rPr lang="en-US" sz="3600" dirty="0">
                <a:latin typeface="+mj-lt"/>
              </a:rPr>
            </a:br>
            <a:r>
              <a:rPr lang="en-US" sz="3600" dirty="0">
                <a:latin typeface="+mj-lt"/>
              </a:rPr>
              <a:t>Extra time candidates </a:t>
            </a:r>
          </a:p>
        </p:txBody>
      </p:sp>
      <p:sp>
        <p:nvSpPr>
          <p:cNvPr id="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CD028FD0-C16E-CB4E-89ED-60C07CFABB8E}"/>
              </a:ext>
            </a:extLst>
          </p:cNvPr>
          <p:cNvSpPr txBox="1">
            <a:spLocks/>
          </p:cNvSpPr>
          <p:nvPr/>
        </p:nvSpPr>
        <p:spPr>
          <a:xfrm>
            <a:off x="572493" y="2071315"/>
            <a:ext cx="8213698" cy="47866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buClr>
                <a:srgbClr val="F04E23"/>
              </a:buClr>
              <a:buSzPct val="105000"/>
              <a:defRPr/>
            </a:pPr>
            <a:r>
              <a:rPr lang="en-US" sz="2000" dirty="0">
                <a:latin typeface="+mn-lt"/>
              </a:rPr>
              <a:t>If you have been granted extra time and you finish before the end of your extra time you will not be allowed to leave until the end of your extra time. If you do not use your full extra time on a regular basis, you could possibly lose this arrangement for your remaining exams </a:t>
            </a:r>
          </a:p>
          <a:p>
            <a:pPr>
              <a:spcBef>
                <a:spcPts val="400"/>
              </a:spcBef>
              <a:buClr>
                <a:srgbClr val="F04E23"/>
              </a:buClr>
              <a:buSzPct val="105000"/>
              <a:defRPr/>
            </a:pPr>
            <a:endParaRPr lang="en-US" sz="2000" b="1" dirty="0">
              <a:latin typeface="+mn-lt"/>
            </a:endParaRPr>
          </a:p>
          <a:p>
            <a:pPr marL="0" indent="0">
              <a:spcBef>
                <a:spcPts val="400"/>
              </a:spcBef>
              <a:buClr>
                <a:srgbClr val="F04E23"/>
              </a:buClr>
              <a:buSzPct val="105000"/>
              <a:buNone/>
              <a:defRPr/>
            </a:pPr>
            <a:r>
              <a:rPr lang="en-US" sz="2000" b="1" dirty="0">
                <a:latin typeface="+mn-lt"/>
              </a:rPr>
              <a:t>OR</a:t>
            </a:r>
          </a:p>
          <a:p>
            <a:pPr>
              <a:spcBef>
                <a:spcPts val="400"/>
              </a:spcBef>
              <a:buClr>
                <a:srgbClr val="F04E23"/>
              </a:buClr>
              <a:buSzPct val="105000"/>
              <a:defRPr/>
            </a:pPr>
            <a:endParaRPr lang="en-US" sz="2000" b="1" dirty="0">
              <a:latin typeface="+mn-lt"/>
            </a:endParaRPr>
          </a:p>
          <a:p>
            <a:pPr>
              <a:spcBef>
                <a:spcPts val="400"/>
              </a:spcBef>
              <a:buClr>
                <a:srgbClr val="F04E23"/>
              </a:buClr>
              <a:buSzPct val="105000"/>
              <a:defRPr/>
            </a:pPr>
            <a:r>
              <a:rPr lang="en-US" sz="2000" dirty="0">
                <a:latin typeface="+mn-lt"/>
              </a:rPr>
              <a:t>If you have been granted extra time and you finish before the end of your extra time and you want to leave early, you will only be able to leave after you have signed to confirm that it is your decision to leave the exam room and that you cannot return for this exam. If you do not use your full extra time on a regular basis, you could possibly lose this arrangement for your remaining exams </a:t>
            </a:r>
            <a:endParaRPr lang="en-US" sz="2000" b="1" dirty="0">
              <a:latin typeface="+mn-lt"/>
            </a:endParaRPr>
          </a:p>
        </p:txBody>
      </p:sp>
      <p:pic>
        <p:nvPicPr>
          <p:cNvPr id="6" name="Picture 5" descr="A blue sign with white text&#10;&#10;Description automatically generated">
            <a:extLst>
              <a:ext uri="{FF2B5EF4-FFF2-40B4-BE49-F238E27FC236}">
                <a16:creationId xmlns:a16="http://schemas.microsoft.com/office/drawing/2014/main" id="{1F7DC2AF-C753-C7D6-625B-3274490BD2B0}"/>
              </a:ext>
            </a:extLst>
          </p:cNvPr>
          <p:cNvPicPr>
            <a:picLocks noChangeAspect="1"/>
          </p:cNvPicPr>
          <p:nvPr/>
        </p:nvPicPr>
        <p:blipFill rotWithShape="1">
          <a:blip r:embed="rId2"/>
          <a:srcRect l="2883" r="913" b="2"/>
          <a:stretch/>
        </p:blipFill>
        <p:spPr>
          <a:xfrm>
            <a:off x="8931891" y="2071315"/>
            <a:ext cx="2659122" cy="2764006"/>
          </a:xfrm>
          <a:prstGeom prst="rect">
            <a:avLst/>
          </a:prstGeom>
        </p:spPr>
      </p:pic>
    </p:spTree>
    <p:extLst>
      <p:ext uri="{BB962C8B-B14F-4D97-AF65-F5344CB8AC3E}">
        <p14:creationId xmlns:p14="http://schemas.microsoft.com/office/powerpoint/2010/main" val="1521957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53275"/>
            <a:ext cx="10515600" cy="1325563"/>
          </a:xfrm>
        </p:spPr>
        <p:txBody>
          <a:bodyPr>
            <a:normAutofit/>
          </a:bodyPr>
          <a:lstStyle/>
          <a:p>
            <a:pPr algn="ctr">
              <a:lnSpc>
                <a:spcPct val="100000"/>
              </a:lnSpc>
            </a:pPr>
            <a:r>
              <a:rPr lang="en-US" sz="3600" dirty="0"/>
              <a:t>Results</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2003817"/>
            <a:ext cx="10704443" cy="4618539"/>
          </a:xfrm>
        </p:spPr>
        <p:txBody>
          <a:bodyPr>
            <a:normAutofit/>
          </a:bodyPr>
          <a:lstStyle/>
          <a:p>
            <a:pPr>
              <a:lnSpc>
                <a:spcPct val="110000"/>
              </a:lnSpc>
              <a:buFont typeface="Wingdings" panose="05000000000000000000" pitchFamily="2" charset="2"/>
              <a:buChar char="§"/>
            </a:pPr>
            <a:r>
              <a:rPr lang="en-GB" sz="2200" b="1" dirty="0"/>
              <a:t>DETAIL YOUR CENTRE’S PROCESS FOR SHARING EXAM RESULTS</a:t>
            </a:r>
          </a:p>
          <a:p>
            <a:pPr>
              <a:lnSpc>
                <a:spcPct val="110000"/>
              </a:lnSpc>
              <a:buFont typeface="Wingdings" panose="05000000000000000000" pitchFamily="2" charset="2"/>
              <a:buChar char="§"/>
            </a:pPr>
            <a:endParaRPr lang="en-GB" sz="2200" b="1" dirty="0"/>
          </a:p>
          <a:p>
            <a:pPr>
              <a:lnSpc>
                <a:spcPct val="110000"/>
              </a:lnSpc>
              <a:buFont typeface="Wingdings" panose="05000000000000000000" pitchFamily="2" charset="2"/>
              <a:buChar char="§"/>
            </a:pPr>
            <a:r>
              <a:rPr lang="en-GB" sz="2200" b="1" dirty="0"/>
              <a:t>DETAIL WHICH MEMBERS OF STAFF WILL BE ON HAND TO DISCUSS CANDIDATES RESULTS      	      </a:t>
            </a:r>
            <a:endParaRPr lang="en-GB" sz="800" b="1"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029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552140" y="853279"/>
            <a:ext cx="11025807" cy="1325563"/>
          </a:xfrm>
        </p:spPr>
        <p:txBody>
          <a:bodyPr>
            <a:normAutofit/>
          </a:bodyPr>
          <a:lstStyle/>
          <a:p>
            <a:pPr algn="ctr">
              <a:lnSpc>
                <a:spcPct val="100000"/>
              </a:lnSpc>
            </a:pPr>
            <a:r>
              <a:rPr lang="en-US" sz="3600" dirty="0"/>
              <a:t>Reviewing your exam results: The options</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1950598"/>
            <a:ext cx="11166987" cy="4907402"/>
          </a:xfrm>
        </p:spPr>
        <p:txBody>
          <a:bodyPr>
            <a:normAutofit/>
          </a:bodyPr>
          <a:lstStyle/>
          <a:p>
            <a:pPr>
              <a:lnSpc>
                <a:spcPct val="110000"/>
              </a:lnSpc>
              <a:buFont typeface="Wingdings" panose="05000000000000000000" pitchFamily="2" charset="2"/>
              <a:buChar char="§"/>
            </a:pPr>
            <a:r>
              <a:rPr lang="en-GB" sz="2000" b="1" dirty="0"/>
              <a:t>Service 1: A clerical re-check. This includes a check that:</a:t>
            </a:r>
          </a:p>
          <a:p>
            <a:pPr lvl="1">
              <a:lnSpc>
                <a:spcPct val="110000"/>
              </a:lnSpc>
              <a:buFont typeface="Courier New" panose="02070309020205020404" pitchFamily="49" charset="0"/>
              <a:buChar char="o"/>
            </a:pPr>
            <a:r>
              <a:rPr lang="en-GB" sz="1800" dirty="0"/>
              <a:t>all parts of your script (your answers) have been marked</a:t>
            </a:r>
          </a:p>
          <a:p>
            <a:pPr lvl="1">
              <a:lnSpc>
                <a:spcPct val="110000"/>
              </a:lnSpc>
              <a:buFont typeface="Courier New" panose="02070309020205020404" pitchFamily="49" charset="0"/>
              <a:buChar char="o"/>
            </a:pPr>
            <a:r>
              <a:rPr lang="en-GB" sz="1800" dirty="0"/>
              <a:t>marks have been totalled and recorded correctly  </a:t>
            </a:r>
          </a:p>
          <a:p>
            <a:pPr>
              <a:lnSpc>
                <a:spcPct val="110000"/>
              </a:lnSpc>
              <a:buFont typeface="Wingdings" panose="05000000000000000000" pitchFamily="2" charset="2"/>
              <a:buChar char="§"/>
            </a:pPr>
            <a:r>
              <a:rPr lang="en-GB" sz="2000" b="1" dirty="0"/>
              <a:t>Service 2: Review of marking. This includes:</a:t>
            </a:r>
          </a:p>
          <a:p>
            <a:pPr lvl="1">
              <a:lnSpc>
                <a:spcPct val="110000"/>
              </a:lnSpc>
              <a:buFont typeface="Courier New" panose="02070309020205020404" pitchFamily="49" charset="0"/>
              <a:buChar char="o"/>
            </a:pPr>
            <a:r>
              <a:rPr lang="en-GB" sz="1800" dirty="0"/>
              <a:t>a review of the original marking to ensure that the mark scheme was applied correctly, and to correct any errors</a:t>
            </a:r>
          </a:p>
          <a:p>
            <a:pPr lvl="1">
              <a:lnSpc>
                <a:spcPct val="110000"/>
              </a:lnSpc>
              <a:buFont typeface="Courier New" panose="02070309020205020404" pitchFamily="49" charset="0"/>
              <a:buChar char="o"/>
            </a:pPr>
            <a:r>
              <a:rPr lang="en-GB" sz="1800" dirty="0"/>
              <a:t>a check that</a:t>
            </a:r>
            <a:r>
              <a:rPr lang="en-GB" sz="1800" b="1" dirty="0"/>
              <a:t> </a:t>
            </a:r>
            <a:r>
              <a:rPr lang="en-GB" sz="1800" dirty="0"/>
              <a:t>all parts of your script (your answers) have been marked, and that marks have been totalled and recorded correctly  </a:t>
            </a:r>
            <a:endParaRPr lang="en-GB" sz="1800" b="1" dirty="0"/>
          </a:p>
          <a:p>
            <a:pPr>
              <a:lnSpc>
                <a:spcPct val="110000"/>
              </a:lnSpc>
              <a:buFont typeface="Wingdings" panose="05000000000000000000" pitchFamily="2" charset="2"/>
              <a:buChar char="§"/>
            </a:pPr>
            <a:r>
              <a:rPr lang="en-GB" sz="2000" b="1" dirty="0"/>
              <a:t>Service 3: Review of moderation. This applies to non-examination assessments and coursework and includes:</a:t>
            </a:r>
          </a:p>
          <a:p>
            <a:pPr lvl="1">
              <a:lnSpc>
                <a:spcPct val="110000"/>
              </a:lnSpc>
              <a:buFont typeface="Courier New" panose="02070309020205020404" pitchFamily="49" charset="0"/>
              <a:buChar char="o"/>
            </a:pPr>
            <a:r>
              <a:rPr lang="en-GB" sz="1800" dirty="0"/>
              <a:t>a review of the original moderation and sample of candidates’ work to ensure that the assessment criteria was applied fairly, reliably and consistently (this service is not available to individual candidates)</a:t>
            </a:r>
          </a:p>
          <a:p>
            <a:pPr>
              <a:lnSpc>
                <a:spcPct val="110000"/>
              </a:lnSpc>
              <a:buFont typeface="Wingdings" panose="05000000000000000000" pitchFamily="2" charset="2"/>
              <a:buChar char="§"/>
            </a:pPr>
            <a:r>
              <a:rPr lang="en-GB" sz="2000" b="1" dirty="0"/>
              <a:t>Access to scripts</a:t>
            </a:r>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84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88210-21A1-8E4B-8720-57C644A3D89A}"/>
              </a:ext>
            </a:extLst>
          </p:cNvPr>
          <p:cNvSpPr>
            <a:spLocks noGrp="1"/>
          </p:cNvSpPr>
          <p:nvPr>
            <p:ph type="ctrTitle"/>
          </p:nvPr>
        </p:nvSpPr>
        <p:spPr>
          <a:xfrm>
            <a:off x="3790336" y="1078013"/>
            <a:ext cx="3657386" cy="574418"/>
          </a:xfrm>
        </p:spPr>
        <p:txBody>
          <a:bodyPr vert="horz" lIns="91440" tIns="45720" rIns="91440" bIns="45720" rtlCol="0" anchor="b">
            <a:noAutofit/>
          </a:bodyPr>
          <a:lstStyle/>
          <a:p>
            <a:pPr algn="l"/>
            <a:r>
              <a:rPr lang="en-US" sz="3600" kern="1200" dirty="0">
                <a:latin typeface="+mj-lt"/>
                <a:ea typeface="+mj-ea"/>
                <a:cs typeface="+mj-cs"/>
              </a:rPr>
              <a:t>Exam entries </a:t>
            </a:r>
          </a:p>
        </p:txBody>
      </p:sp>
      <p:pic>
        <p:nvPicPr>
          <p:cNvPr id="4" name="Picture 3" descr="A room full of desks and chairs&#10;&#10;Description automatically generated with low confidence">
            <a:extLst>
              <a:ext uri="{FF2B5EF4-FFF2-40B4-BE49-F238E27FC236}">
                <a16:creationId xmlns:a16="http://schemas.microsoft.com/office/drawing/2014/main" id="{83BBC87B-05A7-577B-1730-4B25D4A092C1}"/>
              </a:ext>
            </a:extLst>
          </p:cNvPr>
          <p:cNvPicPr preferRelativeResize="0">
            <a:picLocks/>
          </p:cNvPicPr>
          <p:nvPr/>
        </p:nvPicPr>
        <p:blipFill rotWithShape="1">
          <a:blip r:embed="rId2"/>
          <a:srcRect l="37325" r="24265"/>
          <a:stretch/>
        </p:blipFill>
        <p:spPr>
          <a:xfrm>
            <a:off x="370883" y="1184029"/>
            <a:ext cx="3058430" cy="5175680"/>
          </a:xfrm>
          <a:prstGeom prst="rect">
            <a:avLst/>
          </a:prstGeom>
        </p:spPr>
      </p:pic>
      <p:sp>
        <p:nvSpPr>
          <p:cNvPr id="5" name="Text Placeholder 3">
            <a:extLst>
              <a:ext uri="{FF2B5EF4-FFF2-40B4-BE49-F238E27FC236}">
                <a16:creationId xmlns:a16="http://schemas.microsoft.com/office/drawing/2014/main" id="{8E9DD0A2-B1A2-07C7-BE67-8FB24A202E21}"/>
              </a:ext>
            </a:extLst>
          </p:cNvPr>
          <p:cNvSpPr txBox="1">
            <a:spLocks/>
          </p:cNvSpPr>
          <p:nvPr/>
        </p:nvSpPr>
        <p:spPr>
          <a:xfrm>
            <a:off x="3790337" y="1775792"/>
            <a:ext cx="7752306" cy="4850295"/>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lnSpc>
                <a:spcPct val="120000"/>
              </a:lnSpc>
              <a:spcBef>
                <a:spcPts val="400"/>
              </a:spcBef>
              <a:spcAft>
                <a:spcPts val="0"/>
              </a:spcAft>
              <a:buClr>
                <a:srgbClr val="F04E23"/>
              </a:buClr>
              <a:buSzPct val="105000"/>
              <a:buNone/>
              <a:tabLst/>
              <a:defRPr/>
            </a:pPr>
            <a:r>
              <a:rPr lang="en-US" sz="2600" dirty="0">
                <a:latin typeface="+mn-lt"/>
              </a:rPr>
              <a:t>You will be provided with information about the exams you are taking this summer in the form of a </a:t>
            </a:r>
            <a:r>
              <a:rPr lang="en-US" sz="2600" b="1" i="1" dirty="0">
                <a:latin typeface="+mn-lt"/>
              </a:rPr>
              <a:t>Candidate Statement of Entry </a:t>
            </a:r>
            <a:r>
              <a:rPr lang="en-US" sz="2600" dirty="0">
                <a:latin typeface="+mn-lt"/>
              </a:rPr>
              <a:t>and an </a:t>
            </a:r>
            <a:r>
              <a:rPr lang="en-US" sz="2600" b="1" i="1" dirty="0">
                <a:latin typeface="+mn-lt"/>
              </a:rPr>
              <a:t>Exam Timetable</a:t>
            </a:r>
            <a:r>
              <a:rPr lang="en-US" sz="2600" dirty="0">
                <a:latin typeface="+mn-lt"/>
              </a:rPr>
              <a:t>. You must check these documents for: </a:t>
            </a:r>
          </a:p>
          <a:p>
            <a:pPr marL="0" marR="0" lvl="0" indent="0" fontAlgn="auto">
              <a:spcBef>
                <a:spcPts val="400"/>
              </a:spcBef>
              <a:spcAft>
                <a:spcPts val="0"/>
              </a:spcAft>
              <a:buClr>
                <a:srgbClr val="F04E23"/>
              </a:buClr>
              <a:buSzPct val="105000"/>
              <a:buNone/>
              <a:tabLst/>
              <a:defRPr/>
            </a:pPr>
            <a:endParaRPr lang="en-US" sz="1100" dirty="0">
              <a:latin typeface="+mn-lt"/>
            </a:endParaRPr>
          </a:p>
          <a:p>
            <a:pPr marR="0" lvl="0" fontAlgn="auto">
              <a:lnSpc>
                <a:spcPct val="120000"/>
              </a:lnSpc>
              <a:spcBef>
                <a:spcPts val="400"/>
              </a:spcBef>
              <a:spcAft>
                <a:spcPts val="0"/>
              </a:spcAft>
              <a:buClr>
                <a:srgbClr val="F04E23"/>
              </a:buClr>
              <a:buSzPct val="105000"/>
              <a:tabLst/>
              <a:defRPr/>
            </a:pPr>
            <a:r>
              <a:rPr lang="en-US" sz="2600" dirty="0">
                <a:latin typeface="+mn-lt"/>
              </a:rPr>
              <a:t>Accuracy. Tell the exams officer if:</a:t>
            </a:r>
          </a:p>
          <a:p>
            <a:pPr lvl="1">
              <a:lnSpc>
                <a:spcPct val="120000"/>
              </a:lnSpc>
              <a:spcBef>
                <a:spcPts val="400"/>
              </a:spcBef>
              <a:buClr>
                <a:srgbClr val="F04E23"/>
              </a:buClr>
              <a:buSzPct val="105000"/>
              <a:defRPr/>
            </a:pPr>
            <a:r>
              <a:rPr lang="en-US" sz="2600" dirty="0">
                <a:latin typeface="+mn-lt"/>
              </a:rPr>
              <a:t>you think you have been entered for an incorrect exam</a:t>
            </a:r>
          </a:p>
          <a:p>
            <a:pPr lvl="1">
              <a:lnSpc>
                <a:spcPct val="120000"/>
              </a:lnSpc>
              <a:spcBef>
                <a:spcPts val="400"/>
              </a:spcBef>
              <a:buClr>
                <a:srgbClr val="F04E23"/>
              </a:buClr>
              <a:buSzPct val="105000"/>
              <a:defRPr/>
            </a:pPr>
            <a:r>
              <a:rPr lang="en-US" sz="2600" dirty="0">
                <a:latin typeface="+mn-lt"/>
              </a:rPr>
              <a:t>you have </a:t>
            </a:r>
            <a:r>
              <a:rPr lang="en-US" sz="2600" u="sng" dirty="0">
                <a:latin typeface="+mn-lt"/>
              </a:rPr>
              <a:t>not</a:t>
            </a:r>
            <a:r>
              <a:rPr lang="en-US" sz="2600" dirty="0">
                <a:latin typeface="+mn-lt"/>
              </a:rPr>
              <a:t> been entered for an exam which you think you should be sitting</a:t>
            </a:r>
          </a:p>
          <a:p>
            <a:pPr lvl="1">
              <a:lnSpc>
                <a:spcPct val="120000"/>
              </a:lnSpc>
              <a:spcBef>
                <a:spcPts val="400"/>
              </a:spcBef>
              <a:buClr>
                <a:srgbClr val="F04E23"/>
              </a:buClr>
              <a:buSzPct val="105000"/>
              <a:defRPr/>
            </a:pPr>
            <a:r>
              <a:rPr lang="en-US" sz="2600" dirty="0">
                <a:latin typeface="+mn-lt"/>
              </a:rPr>
              <a:t>your personal details are incorrect</a:t>
            </a:r>
          </a:p>
          <a:p>
            <a:pPr marL="228600" lvl="1" indent="0">
              <a:spcBef>
                <a:spcPts val="400"/>
              </a:spcBef>
              <a:buClr>
                <a:srgbClr val="F04E23"/>
              </a:buClr>
              <a:buSzPct val="105000"/>
              <a:buNone/>
              <a:defRPr/>
            </a:pPr>
            <a:endParaRPr lang="en-US" sz="1000" dirty="0">
              <a:latin typeface="+mn-lt"/>
            </a:endParaRPr>
          </a:p>
          <a:p>
            <a:pPr marR="0" lvl="0" fontAlgn="auto">
              <a:lnSpc>
                <a:spcPct val="120000"/>
              </a:lnSpc>
              <a:spcBef>
                <a:spcPts val="400"/>
              </a:spcBef>
              <a:spcAft>
                <a:spcPts val="0"/>
              </a:spcAft>
              <a:buClr>
                <a:srgbClr val="F04E23"/>
              </a:buClr>
              <a:buSzPct val="105000"/>
              <a:tabLst/>
              <a:defRPr/>
            </a:pPr>
            <a:r>
              <a:rPr lang="en-US" sz="2600" dirty="0">
                <a:latin typeface="+mn-lt"/>
              </a:rPr>
              <a:t>Exam day arrangements</a:t>
            </a:r>
          </a:p>
          <a:p>
            <a:pPr lvl="1">
              <a:lnSpc>
                <a:spcPct val="120000"/>
              </a:lnSpc>
              <a:spcBef>
                <a:spcPts val="400"/>
              </a:spcBef>
              <a:buClr>
                <a:srgbClr val="F04E23"/>
              </a:buClr>
              <a:buSzPct val="105000"/>
              <a:defRPr/>
            </a:pPr>
            <a:r>
              <a:rPr lang="en-US" sz="2600" dirty="0">
                <a:latin typeface="+mn-lt"/>
              </a:rPr>
              <a:t>Be aware of the date, time and location (room) of all your exams /assessments</a:t>
            </a:r>
          </a:p>
          <a:p>
            <a:pPr marL="228600" lvl="1" indent="0">
              <a:spcBef>
                <a:spcPts val="400"/>
              </a:spcBef>
              <a:buClr>
                <a:srgbClr val="F04E23"/>
              </a:buClr>
              <a:buSzPct val="105000"/>
              <a:buNone/>
              <a:defRPr/>
            </a:pPr>
            <a:endParaRPr lang="en-US" sz="1000" dirty="0">
              <a:latin typeface="+mn-lt"/>
            </a:endParaRPr>
          </a:p>
          <a:p>
            <a:pPr marR="0" lvl="0" fontAlgn="auto">
              <a:lnSpc>
                <a:spcPct val="120000"/>
              </a:lnSpc>
              <a:spcBef>
                <a:spcPts val="400"/>
              </a:spcBef>
              <a:spcAft>
                <a:spcPts val="0"/>
              </a:spcAft>
              <a:buClr>
                <a:srgbClr val="F04E23"/>
              </a:buClr>
              <a:buSzPct val="105000"/>
              <a:tabLst/>
              <a:defRPr/>
            </a:pPr>
            <a:r>
              <a:rPr lang="en-US" sz="2600" dirty="0">
                <a:latin typeface="+mn-lt"/>
              </a:rPr>
              <a:t>Exam clashes</a:t>
            </a:r>
          </a:p>
          <a:p>
            <a:pPr lvl="1">
              <a:lnSpc>
                <a:spcPct val="120000"/>
              </a:lnSpc>
              <a:spcBef>
                <a:spcPts val="400"/>
              </a:spcBef>
              <a:buClr>
                <a:srgbClr val="F04E23"/>
              </a:buClr>
              <a:buSzPct val="105000"/>
              <a:defRPr/>
            </a:pPr>
            <a:r>
              <a:rPr lang="en-US" sz="2600" dirty="0">
                <a:latin typeface="+mn-lt"/>
              </a:rPr>
              <a:t>Ensure that you know what to do if you have two or more exam papers timetabled at the same time (this is known as a timetable clash)</a:t>
            </a:r>
          </a:p>
          <a:p>
            <a:pPr lvl="2">
              <a:spcBef>
                <a:spcPts val="400"/>
              </a:spcBef>
              <a:buClr>
                <a:srgbClr val="F04E23"/>
              </a:buClr>
              <a:buSzPct val="105000"/>
              <a:defRPr/>
            </a:pPr>
            <a:endParaRPr lang="en-US" sz="1100" dirty="0">
              <a:solidFill>
                <a:schemeClr val="tx1"/>
              </a:solidFill>
              <a:latin typeface="+mn-lt"/>
            </a:endParaRPr>
          </a:p>
        </p:txBody>
      </p:sp>
      <p:grpSp>
        <p:nvGrpSpPr>
          <p:cNvPr id="67" name="Group 66">
            <a:extLst>
              <a:ext uri="{FF2B5EF4-FFF2-40B4-BE49-F238E27FC236}">
                <a16:creationId xmlns:a16="http://schemas.microsoft.com/office/drawing/2014/main" id="{16C73AF9-0D33-5C66-5D79-0D0129904B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68" name="Rectangle 67">
              <a:extLst>
                <a:ext uri="{FF2B5EF4-FFF2-40B4-BE49-F238E27FC236}">
                  <a16:creationId xmlns:a16="http://schemas.microsoft.com/office/drawing/2014/main" id="{ED96FD6F-5EE9-36C7-C200-3111EF6D0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62A39BB2-02C1-8A8B-8021-68446E04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0560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41338"/>
            <a:ext cx="10515600" cy="1325563"/>
          </a:xfrm>
        </p:spPr>
        <p:txBody>
          <a:bodyPr>
            <a:normAutofit/>
          </a:bodyPr>
          <a:lstStyle/>
          <a:p>
            <a:pPr algn="ctr">
              <a:lnSpc>
                <a:spcPct val="100000"/>
              </a:lnSpc>
            </a:pPr>
            <a:r>
              <a:rPr lang="en-US" sz="3600" dirty="0"/>
              <a:t>Requesting a post-results service</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2017070"/>
            <a:ext cx="10704443" cy="3601850"/>
          </a:xfrm>
        </p:spPr>
        <p:txBody>
          <a:bodyPr>
            <a:normAutofit/>
          </a:bodyPr>
          <a:lstStyle/>
          <a:p>
            <a:pPr>
              <a:lnSpc>
                <a:spcPct val="110000"/>
              </a:lnSpc>
              <a:buFont typeface="Wingdings" panose="05000000000000000000" pitchFamily="2" charset="2"/>
              <a:buChar char="§"/>
            </a:pPr>
            <a:r>
              <a:rPr lang="en-GB" sz="2200" b="1" dirty="0"/>
              <a:t>DETAIL THE PROCESS FOR A CANDIDATE TO REQUEST A POST-RESULTS SERVICE(S)</a:t>
            </a:r>
          </a:p>
          <a:p>
            <a:pPr>
              <a:lnSpc>
                <a:spcPct val="110000"/>
              </a:lnSpc>
              <a:buFont typeface="Wingdings" panose="05000000000000000000" pitchFamily="2" charset="2"/>
              <a:buChar char="§"/>
            </a:pPr>
            <a:endParaRPr lang="en-GB" sz="2200" b="1" dirty="0"/>
          </a:p>
          <a:p>
            <a:pPr>
              <a:lnSpc>
                <a:spcPct val="110000"/>
              </a:lnSpc>
              <a:buFont typeface="Wingdings" panose="05000000000000000000" pitchFamily="2" charset="2"/>
              <a:buChar char="§"/>
            </a:pPr>
            <a:r>
              <a:rPr lang="en-GB" sz="2200" b="1" dirty="0"/>
              <a:t>THIS WILL INCLUDE INFORMING CANDIDATES THAT ONCE THEY RECEIVE THEIR RESULTS THEY WILL NEED TO MEET WITH THEIR TEACHER, DISCUSS THEIR RESULTS AND DECIDE ON NEXT STEPS WHICH MAY INCLUDE ACCESSING ONE OF THE POST-RESULTS SERVICES LISTED ON THE PREVIOUS SLIDE </a:t>
            </a:r>
          </a:p>
          <a:p>
            <a:pPr>
              <a:lnSpc>
                <a:spcPct val="110000"/>
              </a:lnSpc>
              <a:buFont typeface="Wingdings" panose="05000000000000000000" pitchFamily="2" charset="2"/>
              <a:buChar char="§"/>
            </a:pPr>
            <a:endParaRPr lang="en-GB" sz="800" b="1"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375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40025"/>
            <a:ext cx="10515600" cy="1325563"/>
          </a:xfrm>
        </p:spPr>
        <p:txBody>
          <a:bodyPr>
            <a:normAutofit/>
          </a:bodyPr>
          <a:lstStyle/>
          <a:p>
            <a:pPr algn="ctr">
              <a:lnSpc>
                <a:spcPct val="100000"/>
              </a:lnSpc>
            </a:pPr>
            <a:r>
              <a:rPr lang="en-US" sz="3600" dirty="0"/>
              <a:t>Certificates</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2030324"/>
            <a:ext cx="10704443" cy="4618539"/>
          </a:xfrm>
        </p:spPr>
        <p:txBody>
          <a:bodyPr>
            <a:normAutofit/>
          </a:bodyPr>
          <a:lstStyle/>
          <a:p>
            <a:pPr>
              <a:lnSpc>
                <a:spcPct val="110000"/>
              </a:lnSpc>
              <a:buFont typeface="Wingdings" panose="05000000000000000000" pitchFamily="2" charset="2"/>
              <a:buChar char="§"/>
            </a:pPr>
            <a:r>
              <a:rPr lang="en-GB" sz="2200" b="1" dirty="0"/>
              <a:t>DETAIL HOW AND WHEN THESE WILL BE DISSEMINATED</a:t>
            </a:r>
          </a:p>
          <a:p>
            <a:pPr>
              <a:lnSpc>
                <a:spcPct val="110000"/>
              </a:lnSpc>
              <a:buFont typeface="Wingdings" panose="05000000000000000000" pitchFamily="2" charset="2"/>
              <a:buChar char="§"/>
            </a:pPr>
            <a:endParaRPr lang="en-GB" sz="2200" b="1" dirty="0"/>
          </a:p>
          <a:p>
            <a:pPr>
              <a:lnSpc>
                <a:spcPct val="110000"/>
              </a:lnSpc>
              <a:buFont typeface="Wingdings" panose="05000000000000000000" pitchFamily="2" charset="2"/>
              <a:buChar char="§"/>
            </a:pPr>
            <a:r>
              <a:rPr lang="en-GB" sz="2200" b="1" dirty="0"/>
              <a:t>DETAIL THE CENTRE POLICY FOR THE RETENTION OF EXAMINATION CERTIFICATES</a:t>
            </a:r>
            <a:endParaRPr lang="en-GB" sz="800" b="1"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43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09DA11-DD32-496B-ABAD-EFAA8B5F3311}"/>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718C9-342B-A303-9993-995288371C0D}"/>
              </a:ext>
            </a:extLst>
          </p:cNvPr>
          <p:cNvSpPr>
            <a:spLocks noGrp="1"/>
          </p:cNvSpPr>
          <p:nvPr>
            <p:ph type="ctrTitle"/>
          </p:nvPr>
        </p:nvSpPr>
        <p:spPr>
          <a:xfrm>
            <a:off x="630936" y="849994"/>
            <a:ext cx="4818888" cy="1271414"/>
          </a:xfrm>
        </p:spPr>
        <p:txBody>
          <a:bodyPr vert="horz" lIns="91440" tIns="45720" rIns="91440" bIns="45720" rtlCol="0" anchor="b">
            <a:normAutofit/>
          </a:bodyPr>
          <a:lstStyle/>
          <a:p>
            <a:pPr algn="l"/>
            <a:r>
              <a:rPr lang="en-US" sz="3600" dirty="0">
                <a:latin typeface="+mj-lt"/>
              </a:rPr>
              <a:t>Contingency sessions </a:t>
            </a:r>
          </a:p>
        </p:txBody>
      </p:sp>
      <p:sp>
        <p:nvSpPr>
          <p:cNvPr id="48"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52984E35-0BD0-1983-F002-C84D34CD2856}"/>
              </a:ext>
            </a:extLst>
          </p:cNvPr>
          <p:cNvSpPr txBox="1">
            <a:spLocks/>
          </p:cNvSpPr>
          <p:nvPr/>
        </p:nvSpPr>
        <p:spPr>
          <a:xfrm>
            <a:off x="630936" y="2660904"/>
            <a:ext cx="4818888"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400"/>
              </a:spcBef>
              <a:spcAft>
                <a:spcPts val="0"/>
              </a:spcAft>
              <a:buClr>
                <a:srgbClr val="F04E23"/>
              </a:buClr>
              <a:buSzPct val="105000"/>
              <a:buNone/>
              <a:tabLst/>
              <a:defRPr/>
            </a:pPr>
            <a:r>
              <a:rPr lang="en-US" sz="2000" b="1" dirty="0">
                <a:latin typeface="+mn-lt"/>
              </a:rPr>
              <a:t>Even if you do not have any exams taking place on the following days/sessions, </a:t>
            </a:r>
            <a:r>
              <a:rPr lang="en-US" sz="2000" b="1">
                <a:latin typeface="+mn-lt"/>
              </a:rPr>
              <a:t>you are </a:t>
            </a:r>
            <a:r>
              <a:rPr lang="en-US" sz="2000" b="1" dirty="0">
                <a:latin typeface="+mn-lt"/>
              </a:rPr>
              <a:t>expected to make yourself available at these times in case they are used in the event of an emergency: </a:t>
            </a:r>
          </a:p>
          <a:p>
            <a:pPr marL="0" marR="0" lvl="0" fontAlgn="auto">
              <a:spcBef>
                <a:spcPts val="400"/>
              </a:spcBef>
              <a:spcAft>
                <a:spcPts val="0"/>
              </a:spcAft>
              <a:buClr>
                <a:srgbClr val="F04E23"/>
              </a:buClr>
              <a:buSzPct val="105000"/>
              <a:tabLst/>
              <a:defRPr/>
            </a:pPr>
            <a:endParaRPr lang="en-US" sz="2000" dirty="0">
              <a:latin typeface="+mn-lt"/>
            </a:endParaRPr>
          </a:p>
          <a:p>
            <a:pPr marL="685800" marR="0" lvl="1" fontAlgn="auto">
              <a:spcBef>
                <a:spcPts val="400"/>
              </a:spcBef>
              <a:spcAft>
                <a:spcPts val="0"/>
              </a:spcAft>
              <a:buClr>
                <a:srgbClr val="F04E23"/>
              </a:buClr>
              <a:buSzPct val="105000"/>
              <a:tabLst/>
              <a:defRPr/>
            </a:pPr>
            <a:r>
              <a:rPr lang="en-US" sz="2000" dirty="0">
                <a:latin typeface="+mn-lt"/>
              </a:rPr>
              <a:t>Wednesday 11 June (afternoon)</a:t>
            </a:r>
          </a:p>
          <a:p>
            <a:pPr marL="685800" marR="0" lvl="1" fontAlgn="auto">
              <a:spcBef>
                <a:spcPts val="400"/>
              </a:spcBef>
              <a:spcAft>
                <a:spcPts val="0"/>
              </a:spcAft>
              <a:buClr>
                <a:srgbClr val="F04E23"/>
              </a:buClr>
              <a:buSzPct val="105000"/>
              <a:tabLst/>
              <a:defRPr/>
            </a:pPr>
            <a:endParaRPr lang="en-US" sz="2000" dirty="0">
              <a:latin typeface="+mn-lt"/>
            </a:endParaRPr>
          </a:p>
          <a:p>
            <a:pPr marL="685800" marR="0" lvl="1" fontAlgn="auto">
              <a:spcBef>
                <a:spcPts val="400"/>
              </a:spcBef>
              <a:spcAft>
                <a:spcPts val="0"/>
              </a:spcAft>
              <a:buClr>
                <a:srgbClr val="F04E23"/>
              </a:buClr>
              <a:buSzPct val="105000"/>
              <a:tabLst/>
              <a:defRPr/>
            </a:pPr>
            <a:r>
              <a:rPr lang="en-US" sz="2000" dirty="0">
                <a:latin typeface="+mn-lt"/>
              </a:rPr>
              <a:t>Wednesday 25 June (all day)</a:t>
            </a:r>
          </a:p>
        </p:txBody>
      </p:sp>
      <p:pic>
        <p:nvPicPr>
          <p:cNvPr id="7" name="Picture 6" descr="A calendar with flowers and numbers&#10;&#10;Description automatically generated">
            <a:extLst>
              <a:ext uri="{FF2B5EF4-FFF2-40B4-BE49-F238E27FC236}">
                <a16:creationId xmlns:a16="http://schemas.microsoft.com/office/drawing/2014/main" id="{1A0F24F1-9AF4-3811-DEA6-E52D5FFB1DF7}"/>
              </a:ext>
            </a:extLst>
          </p:cNvPr>
          <p:cNvPicPr>
            <a:picLocks noChangeAspect="1"/>
          </p:cNvPicPr>
          <p:nvPr/>
        </p:nvPicPr>
        <p:blipFill>
          <a:blip r:embed="rId2"/>
          <a:stretch>
            <a:fillRect/>
          </a:stretch>
        </p:blipFill>
        <p:spPr>
          <a:xfrm>
            <a:off x="5543568" y="1104594"/>
            <a:ext cx="6017496" cy="4648811"/>
          </a:xfrm>
          <a:prstGeom prst="rect">
            <a:avLst/>
          </a:prstGeom>
        </p:spPr>
      </p:pic>
      <p:sp>
        <p:nvSpPr>
          <p:cNvPr id="8" name="Oval 7">
            <a:extLst>
              <a:ext uri="{FF2B5EF4-FFF2-40B4-BE49-F238E27FC236}">
                <a16:creationId xmlns:a16="http://schemas.microsoft.com/office/drawing/2014/main" id="{9174725E-D261-84C7-083E-2CBE55552F64}"/>
              </a:ext>
            </a:extLst>
          </p:cNvPr>
          <p:cNvSpPr/>
          <p:nvPr/>
        </p:nvSpPr>
        <p:spPr>
          <a:xfrm>
            <a:off x="8244348" y="2535174"/>
            <a:ext cx="516194" cy="516267"/>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F4227E4A-3432-28E9-336F-FE2AC33259BE}"/>
              </a:ext>
            </a:extLst>
          </p:cNvPr>
          <p:cNvSpPr/>
          <p:nvPr/>
        </p:nvSpPr>
        <p:spPr>
          <a:xfrm>
            <a:off x="8244348" y="3623843"/>
            <a:ext cx="516194" cy="516267"/>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116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5233EF-8EE3-868E-8702-4076AEF770A2}"/>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AC477752-ACCA-41C1-9B1D-D0CED1F9C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F1ABBE-5230-E366-4AE8-7E2CFA769F0F}"/>
              </a:ext>
            </a:extLst>
          </p:cNvPr>
          <p:cNvSpPr>
            <a:spLocks noGrp="1"/>
          </p:cNvSpPr>
          <p:nvPr>
            <p:ph type="ctrTitle"/>
          </p:nvPr>
        </p:nvSpPr>
        <p:spPr>
          <a:xfrm>
            <a:off x="0" y="978968"/>
            <a:ext cx="2740192" cy="1811898"/>
          </a:xfrm>
        </p:spPr>
        <p:txBody>
          <a:bodyPr vert="horz" lIns="91440" tIns="45720" rIns="91440" bIns="45720" rtlCol="0" anchor="ctr">
            <a:normAutofit/>
          </a:bodyPr>
          <a:lstStyle/>
          <a:p>
            <a:r>
              <a:rPr lang="en-US" sz="3600" dirty="0">
                <a:latin typeface="+mj-lt"/>
              </a:rPr>
              <a:t>Social media poster</a:t>
            </a:r>
            <a:r>
              <a:rPr lang="en-US" sz="3600" kern="1200" dirty="0">
                <a:latin typeface="+mj-lt"/>
                <a:ea typeface="+mj-ea"/>
                <a:cs typeface="+mj-cs"/>
              </a:rPr>
              <a:t> </a:t>
            </a:r>
          </a:p>
        </p:txBody>
      </p:sp>
      <p:pic>
        <p:nvPicPr>
          <p:cNvPr id="8" name="Picture 7" descr="A red exclamation mark&#10;&#10;Description automatically generated">
            <a:extLst>
              <a:ext uri="{FF2B5EF4-FFF2-40B4-BE49-F238E27FC236}">
                <a16:creationId xmlns:a16="http://schemas.microsoft.com/office/drawing/2014/main" id="{E4005CF1-4C16-16CB-1327-491E7D1B8176}"/>
              </a:ext>
            </a:extLst>
          </p:cNvPr>
          <p:cNvPicPr>
            <a:picLocks noChangeAspect="1"/>
          </p:cNvPicPr>
          <p:nvPr/>
        </p:nvPicPr>
        <p:blipFill>
          <a:blip r:embed="rId2"/>
          <a:stretch>
            <a:fillRect/>
          </a:stretch>
        </p:blipFill>
        <p:spPr>
          <a:xfrm>
            <a:off x="-11029" y="3040152"/>
            <a:ext cx="2762250" cy="1657350"/>
          </a:xfrm>
          <a:prstGeom prst="rect">
            <a:avLst/>
          </a:prstGeom>
        </p:spPr>
      </p:pic>
      <p:sp>
        <p:nvSpPr>
          <p:cNvPr id="9" name="TextBox 8">
            <a:extLst>
              <a:ext uri="{FF2B5EF4-FFF2-40B4-BE49-F238E27FC236}">
                <a16:creationId xmlns:a16="http://schemas.microsoft.com/office/drawing/2014/main" id="{BA1B65C0-B2A3-0ADA-4F65-A23C1F7290BC}"/>
              </a:ext>
            </a:extLst>
          </p:cNvPr>
          <p:cNvSpPr txBox="1"/>
          <p:nvPr/>
        </p:nvSpPr>
        <p:spPr>
          <a:xfrm>
            <a:off x="231209" y="4752456"/>
            <a:ext cx="2255715" cy="1938992"/>
          </a:xfrm>
          <a:prstGeom prst="rect">
            <a:avLst/>
          </a:prstGeom>
          <a:noFill/>
        </p:spPr>
        <p:txBody>
          <a:bodyPr wrap="square" rtlCol="0">
            <a:spAutoFit/>
          </a:bodyPr>
          <a:lstStyle/>
          <a:p>
            <a:pPr algn="ctr"/>
            <a:r>
              <a:rPr lang="en-GB" sz="2000" b="1" dirty="0">
                <a:solidFill>
                  <a:srgbClr val="FF0000"/>
                </a:solidFill>
              </a:rPr>
              <a:t>DO </a:t>
            </a:r>
            <a:r>
              <a:rPr lang="en-GB" sz="2000" b="1" u="sng" dirty="0">
                <a:solidFill>
                  <a:srgbClr val="FF0000"/>
                </a:solidFill>
              </a:rPr>
              <a:t>NOT</a:t>
            </a:r>
            <a:r>
              <a:rPr lang="en-GB" sz="2000" b="1" dirty="0">
                <a:solidFill>
                  <a:srgbClr val="FF0000"/>
                </a:solidFill>
              </a:rPr>
              <a:t> COMMENT ON OR DISCUSS THE CONTENT OF THE QUESTION PAPER ON SOCIAL MEDIA</a:t>
            </a:r>
          </a:p>
        </p:txBody>
      </p:sp>
      <p:pic>
        <p:nvPicPr>
          <p:cNvPr id="4" name="Picture 3">
            <a:extLst>
              <a:ext uri="{FF2B5EF4-FFF2-40B4-BE49-F238E27FC236}">
                <a16:creationId xmlns:a16="http://schemas.microsoft.com/office/drawing/2014/main" id="{C7F18A73-4D0D-8FD0-6F16-CEF3387CA3D4}"/>
              </a:ext>
            </a:extLst>
          </p:cNvPr>
          <p:cNvPicPr>
            <a:picLocks noChangeAspect="1"/>
          </p:cNvPicPr>
          <p:nvPr/>
        </p:nvPicPr>
        <p:blipFill>
          <a:blip r:embed="rId3"/>
          <a:stretch>
            <a:fillRect/>
          </a:stretch>
        </p:blipFill>
        <p:spPr>
          <a:xfrm>
            <a:off x="2817107" y="252427"/>
            <a:ext cx="8909397" cy="6207367"/>
          </a:xfrm>
          <a:prstGeom prst="rect">
            <a:avLst/>
          </a:prstGeom>
        </p:spPr>
      </p:pic>
    </p:spTree>
    <p:extLst>
      <p:ext uri="{BB962C8B-B14F-4D97-AF65-F5344CB8AC3E}">
        <p14:creationId xmlns:p14="http://schemas.microsoft.com/office/powerpoint/2010/main" val="3255188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181129-3701-6F4A-48B2-E745DC22A5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01E7A-AD22-C102-24D9-C66678DF8CDB}"/>
              </a:ext>
            </a:extLst>
          </p:cNvPr>
          <p:cNvSpPr>
            <a:spLocks noGrp="1"/>
          </p:cNvSpPr>
          <p:nvPr>
            <p:ph type="ctrTitle"/>
          </p:nvPr>
        </p:nvSpPr>
        <p:spPr>
          <a:xfrm>
            <a:off x="7779026" y="963954"/>
            <a:ext cx="3670186" cy="728870"/>
          </a:xfrm>
        </p:spPr>
        <p:txBody>
          <a:bodyPr vert="horz" lIns="91440" tIns="45720" rIns="91440" bIns="45720" rtlCol="0" anchor="b">
            <a:noAutofit/>
          </a:bodyPr>
          <a:lstStyle/>
          <a:p>
            <a:pPr algn="l"/>
            <a:r>
              <a:rPr lang="en-US" sz="3600" dirty="0">
                <a:latin typeface="+mj-lt"/>
              </a:rPr>
              <a:t>The Exam Day </a:t>
            </a:r>
          </a:p>
        </p:txBody>
      </p:sp>
      <p:pic>
        <p:nvPicPr>
          <p:cNvPr id="3" name="Picture 2" descr="A group of students sitting at desks&#10;&#10;Description automatically generated">
            <a:extLst>
              <a:ext uri="{FF2B5EF4-FFF2-40B4-BE49-F238E27FC236}">
                <a16:creationId xmlns:a16="http://schemas.microsoft.com/office/drawing/2014/main" id="{77B42706-4029-322C-46FC-FB3277C76239}"/>
              </a:ext>
            </a:extLst>
          </p:cNvPr>
          <p:cNvPicPr>
            <a:picLocks noChangeAspect="1"/>
          </p:cNvPicPr>
          <p:nvPr/>
        </p:nvPicPr>
        <p:blipFill rotWithShape="1">
          <a:blip r:embed="rId2"/>
          <a:srcRect l="8673"/>
          <a:stretch/>
        </p:blipFill>
        <p:spPr>
          <a:xfrm>
            <a:off x="20" y="963954"/>
            <a:ext cx="7390243" cy="5894046"/>
          </a:xfrm>
          <a:prstGeom prst="rect">
            <a:avLst/>
          </a:prstGeom>
        </p:spPr>
      </p:pic>
      <p:sp>
        <p:nvSpPr>
          <p:cNvPr id="46" name="Rectangle 45">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0" name="Rectangle 49">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 name="Text Placeholder 3">
            <a:extLst>
              <a:ext uri="{FF2B5EF4-FFF2-40B4-BE49-F238E27FC236}">
                <a16:creationId xmlns:a16="http://schemas.microsoft.com/office/drawing/2014/main" id="{CD028FD0-C16E-CB4E-89ED-60C07CFABB8E}"/>
              </a:ext>
            </a:extLst>
          </p:cNvPr>
          <p:cNvSpPr txBox="1">
            <a:spLocks/>
          </p:cNvSpPr>
          <p:nvPr/>
        </p:nvSpPr>
        <p:spPr>
          <a:xfrm>
            <a:off x="7779026" y="1908312"/>
            <a:ext cx="3670186" cy="465151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lnSpc>
                <a:spcPct val="100000"/>
              </a:lnSpc>
              <a:spcBef>
                <a:spcPts val="400"/>
              </a:spcBef>
              <a:spcAft>
                <a:spcPts val="0"/>
              </a:spcAft>
              <a:buClr>
                <a:srgbClr val="F04E23"/>
              </a:buClr>
              <a:buSzPct val="105000"/>
              <a:buNone/>
              <a:tabLst/>
              <a:defRPr/>
            </a:pPr>
            <a:r>
              <a:rPr lang="en-US" sz="2000" b="1" dirty="0">
                <a:latin typeface="+mn-lt"/>
              </a:rPr>
              <a:t>You must be aware of the following before your exams: </a:t>
            </a:r>
            <a:endParaRPr kumimoji="0" lang="en-US" sz="2000" b="1" i="0" u="none" strike="noStrike" cap="none" spc="0" normalizeH="0" baseline="0" noProof="0" dirty="0">
              <a:ln>
                <a:noFill/>
              </a:ln>
              <a:effectLst/>
              <a:uLnTx/>
              <a:uFillTx/>
              <a:latin typeface="+mn-lt"/>
            </a:endParaRPr>
          </a:p>
          <a:p>
            <a:pPr marL="0" marR="0" lvl="0" indent="0" fontAlgn="auto">
              <a:spcBef>
                <a:spcPts val="400"/>
              </a:spcBef>
              <a:spcAft>
                <a:spcPts val="0"/>
              </a:spcAft>
              <a:buClr>
                <a:srgbClr val="F04E23"/>
              </a:buClr>
              <a:buSzPct val="105000"/>
              <a:buNone/>
              <a:tabLst/>
              <a:defRPr/>
            </a:pPr>
            <a:endParaRPr kumimoji="0" lang="en-US" sz="800" b="0" i="0" u="none" strike="noStrike" cap="none" spc="0" normalizeH="0" baseline="0" noProof="0" dirty="0">
              <a:ln>
                <a:noFill/>
              </a:ln>
              <a:effectLst/>
              <a:uLnTx/>
              <a:uFillTx/>
              <a:latin typeface="+mn-lt"/>
            </a:endParaRPr>
          </a:p>
          <a:p>
            <a:pPr marL="685800" marR="0" lvl="1" fontAlgn="auto">
              <a:lnSpc>
                <a:spcPct val="100000"/>
              </a:lnSpc>
              <a:spcBef>
                <a:spcPts val="400"/>
              </a:spcBef>
              <a:spcAft>
                <a:spcPts val="0"/>
              </a:spcAft>
              <a:buClr>
                <a:srgbClr val="F04E23"/>
              </a:buClr>
              <a:buSzPct val="105000"/>
              <a:tabLst/>
              <a:defRPr/>
            </a:pPr>
            <a:r>
              <a:rPr lang="en-US" sz="2000" dirty="0">
                <a:latin typeface="+mn-lt"/>
              </a:rPr>
              <a:t>In which room(s) your exams will be taking place </a:t>
            </a:r>
          </a:p>
          <a:p>
            <a:pPr marL="457200" marR="0" lvl="1" indent="0" fontAlgn="auto">
              <a:spcBef>
                <a:spcPts val="400"/>
              </a:spcBef>
              <a:spcAft>
                <a:spcPts val="0"/>
              </a:spcAft>
              <a:buClr>
                <a:srgbClr val="F04E23"/>
              </a:buClr>
              <a:buSzPct val="105000"/>
              <a:buNone/>
              <a:tabLst/>
              <a:defRPr/>
            </a:pPr>
            <a:endParaRPr lang="en-US" sz="800" dirty="0">
              <a:latin typeface="+mn-lt"/>
            </a:endParaRPr>
          </a:p>
          <a:p>
            <a:pPr marL="685800" marR="0" lvl="1" fontAlgn="auto">
              <a:lnSpc>
                <a:spcPct val="100000"/>
              </a:lnSpc>
              <a:spcBef>
                <a:spcPts val="400"/>
              </a:spcBef>
              <a:spcAft>
                <a:spcPts val="0"/>
              </a:spcAft>
              <a:buClr>
                <a:srgbClr val="F04E23"/>
              </a:buClr>
              <a:buSzPct val="105000"/>
              <a:tabLst/>
              <a:defRPr/>
            </a:pPr>
            <a:r>
              <a:rPr lang="en-US" sz="2000" dirty="0">
                <a:latin typeface="+mn-lt"/>
              </a:rPr>
              <a:t>What time each of your exams will be starting (and finishing)</a:t>
            </a:r>
          </a:p>
          <a:p>
            <a:pPr marL="457200" marR="0" lvl="1" indent="0" fontAlgn="auto">
              <a:spcBef>
                <a:spcPts val="400"/>
              </a:spcBef>
              <a:spcAft>
                <a:spcPts val="0"/>
              </a:spcAft>
              <a:buClr>
                <a:srgbClr val="F04E23"/>
              </a:buClr>
              <a:buSzPct val="105000"/>
              <a:buNone/>
              <a:tabLst/>
              <a:defRPr/>
            </a:pPr>
            <a:endParaRPr lang="en-US" sz="800" dirty="0">
              <a:latin typeface="+mn-lt"/>
            </a:endParaRPr>
          </a:p>
          <a:p>
            <a:pPr marL="685800" marR="0" lvl="1" fontAlgn="auto">
              <a:lnSpc>
                <a:spcPct val="100000"/>
              </a:lnSpc>
              <a:spcBef>
                <a:spcPts val="400"/>
              </a:spcBef>
              <a:spcAft>
                <a:spcPts val="0"/>
              </a:spcAft>
              <a:buClr>
                <a:srgbClr val="F04E23"/>
              </a:buClr>
              <a:buSzPct val="105000"/>
              <a:tabLst/>
              <a:defRPr/>
            </a:pPr>
            <a:r>
              <a:rPr lang="en-US" sz="2000" dirty="0">
                <a:latin typeface="+mn-lt"/>
              </a:rPr>
              <a:t>Where you will be sitting during each exam</a:t>
            </a:r>
          </a:p>
          <a:p>
            <a:pPr marL="457200" marR="0" lvl="1" indent="0" fontAlgn="auto">
              <a:spcBef>
                <a:spcPts val="400"/>
              </a:spcBef>
              <a:spcAft>
                <a:spcPts val="0"/>
              </a:spcAft>
              <a:buClr>
                <a:srgbClr val="F04E23"/>
              </a:buClr>
              <a:buSzPct val="105000"/>
              <a:buNone/>
              <a:tabLst/>
              <a:defRPr/>
            </a:pPr>
            <a:endParaRPr lang="en-US" sz="800" dirty="0">
              <a:latin typeface="+mn-lt"/>
            </a:endParaRPr>
          </a:p>
          <a:p>
            <a:pPr marL="685800" marR="0" lvl="1" fontAlgn="auto">
              <a:lnSpc>
                <a:spcPct val="100000"/>
              </a:lnSpc>
              <a:spcBef>
                <a:spcPts val="400"/>
              </a:spcBef>
              <a:spcAft>
                <a:spcPts val="0"/>
              </a:spcAft>
              <a:buClr>
                <a:srgbClr val="F04E23"/>
              </a:buClr>
              <a:buSzPct val="105000"/>
              <a:tabLst/>
              <a:defRPr/>
            </a:pPr>
            <a:r>
              <a:rPr lang="en-US" sz="2000" dirty="0">
                <a:latin typeface="+mn-lt"/>
              </a:rPr>
              <a:t>Where your personal belongings will be kept, for example your bag, mobile phone etc.</a:t>
            </a:r>
          </a:p>
        </p:txBody>
      </p:sp>
    </p:spTree>
    <p:extLst>
      <p:ext uri="{BB962C8B-B14F-4D97-AF65-F5344CB8AC3E}">
        <p14:creationId xmlns:p14="http://schemas.microsoft.com/office/powerpoint/2010/main" val="1351672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40025"/>
            <a:ext cx="10515600" cy="1325563"/>
          </a:xfrm>
        </p:spPr>
        <p:txBody>
          <a:bodyPr>
            <a:normAutofit/>
          </a:bodyPr>
          <a:lstStyle/>
          <a:p>
            <a:pPr algn="ctr">
              <a:lnSpc>
                <a:spcPct val="100000"/>
              </a:lnSpc>
            </a:pPr>
            <a:r>
              <a:rPr lang="en-US" sz="3600" dirty="0"/>
              <a:t>What you need to do if you are late for an exam</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2096586"/>
            <a:ext cx="10704443" cy="4828663"/>
          </a:xfrm>
        </p:spPr>
        <p:txBody>
          <a:bodyPr>
            <a:normAutofit/>
          </a:bodyPr>
          <a:lstStyle/>
          <a:p>
            <a:pPr marL="0" indent="0" algn="ctr">
              <a:lnSpc>
                <a:spcPct val="120000"/>
              </a:lnSpc>
              <a:spcBef>
                <a:spcPts val="400"/>
              </a:spcBef>
              <a:buClr>
                <a:srgbClr val="F04E23"/>
              </a:buClr>
              <a:buSzPct val="105000"/>
              <a:buNone/>
              <a:defRPr/>
            </a:pPr>
            <a:r>
              <a:rPr lang="en-GB" sz="2400" b="1" dirty="0">
                <a:solidFill>
                  <a:srgbClr val="003D7E"/>
                </a:solidFill>
                <a:latin typeface="Avenir Book"/>
                <a:cs typeface="Arial" panose="020B0604020202020204" pitchFamily="34" charset="0"/>
              </a:rPr>
              <a:t>You must be on time for all of your exams</a:t>
            </a:r>
          </a:p>
          <a:p>
            <a:pPr marL="0" indent="0" algn="ctr">
              <a:lnSpc>
                <a:spcPct val="120000"/>
              </a:lnSpc>
              <a:spcBef>
                <a:spcPts val="400"/>
              </a:spcBef>
              <a:buClr>
                <a:srgbClr val="F04E23"/>
              </a:buClr>
              <a:buSzPct val="105000"/>
              <a:buNone/>
              <a:defRPr/>
            </a:pPr>
            <a:r>
              <a:rPr lang="en-GB" sz="2400" b="1" dirty="0">
                <a:solidFill>
                  <a:srgbClr val="003D7E"/>
                </a:solidFill>
                <a:latin typeface="Avenir Book"/>
                <a:cs typeface="Arial" panose="020B0604020202020204" pitchFamily="34" charset="0"/>
              </a:rPr>
              <a:t>However, if you are/you think you will be late for an exam, follow these steps:</a:t>
            </a:r>
          </a:p>
          <a:p>
            <a:pPr marL="0" indent="0" algn="ctr">
              <a:lnSpc>
                <a:spcPct val="120000"/>
              </a:lnSpc>
              <a:spcBef>
                <a:spcPts val="400"/>
              </a:spcBef>
              <a:buClr>
                <a:srgbClr val="F04E23"/>
              </a:buClr>
              <a:buSzPct val="105000"/>
              <a:buNone/>
              <a:defRPr/>
            </a:pPr>
            <a:endParaRPr lang="en-GB" sz="800" dirty="0"/>
          </a:p>
          <a:p>
            <a:pPr marL="285750" indent="-285750">
              <a:lnSpc>
                <a:spcPct val="110000"/>
              </a:lnSpc>
              <a:buFont typeface="Wingdings" panose="05000000000000000000" pitchFamily="2" charset="2"/>
              <a:buChar char="§"/>
            </a:pPr>
            <a:r>
              <a:rPr lang="en-GB" sz="2200" dirty="0"/>
              <a:t>Step 1: Telephone the school and ask to speak with the exams officer</a:t>
            </a:r>
            <a:endParaRPr lang="en-GB" sz="800" dirty="0"/>
          </a:p>
          <a:p>
            <a:pPr marL="285750" indent="-285750">
              <a:lnSpc>
                <a:spcPct val="110000"/>
              </a:lnSpc>
              <a:buFont typeface="Wingdings" panose="05000000000000000000" pitchFamily="2" charset="2"/>
              <a:buChar char="§"/>
            </a:pPr>
            <a:r>
              <a:rPr lang="en-GB" sz="2200" dirty="0"/>
              <a:t>Step 2: Follow the instructions given by the exams officer</a:t>
            </a:r>
          </a:p>
          <a:p>
            <a:pPr marL="285750" indent="-285750">
              <a:lnSpc>
                <a:spcPct val="110000"/>
              </a:lnSpc>
              <a:buFont typeface="Wingdings" panose="05000000000000000000" pitchFamily="2" charset="2"/>
              <a:buChar char="§"/>
            </a:pPr>
            <a:r>
              <a:rPr lang="en-GB" sz="2200" dirty="0"/>
              <a:t>Step 3: Turn off your mobile phone and any other communication device</a:t>
            </a:r>
          </a:p>
          <a:p>
            <a:pPr marL="285750" indent="-285750">
              <a:lnSpc>
                <a:spcPct val="110000"/>
              </a:lnSpc>
              <a:buFont typeface="Wingdings" panose="05000000000000000000" pitchFamily="2" charset="2"/>
              <a:buChar char="§"/>
            </a:pPr>
            <a:r>
              <a:rPr lang="en-GB" sz="2200" dirty="0"/>
              <a:t>Step 4: When you arrive at school go to reception and explain that you are late and that you need to see the exam officer immediately</a:t>
            </a:r>
          </a:p>
          <a:p>
            <a:pPr marL="285750" indent="-285750">
              <a:lnSpc>
                <a:spcPct val="110000"/>
              </a:lnSpc>
              <a:buFont typeface="Wingdings" panose="05000000000000000000" pitchFamily="2" charset="2"/>
              <a:buChar char="§"/>
            </a:pPr>
            <a:r>
              <a:rPr lang="en-GB" sz="2200" dirty="0"/>
              <a:t>Step 5: Your exams officer (or an invigilator) will give you the full instructions for the exam, and answer any questions, before you are allowed to begin your exam</a:t>
            </a:r>
            <a:endParaRPr lang="en-GB" sz="800" dirty="0"/>
          </a:p>
          <a:p>
            <a:pPr fontAlgn="auto">
              <a:lnSpc>
                <a:spcPct val="120000"/>
              </a:lnSpc>
              <a:spcBef>
                <a:spcPts val="400"/>
              </a:spcBef>
              <a:spcAft>
                <a:spcPts val="0"/>
              </a:spcAft>
              <a:buClr>
                <a:srgbClr val="F04E23"/>
              </a:buClr>
              <a:buSzPct val="105000"/>
              <a:buFont typeface="Wingdings" panose="05000000000000000000" pitchFamily="2" charset="2"/>
              <a:buChar char="§"/>
              <a:defRPr/>
            </a:pPr>
            <a:endParaRPr lang="en-GB" sz="2000"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16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53277"/>
            <a:ext cx="10515600" cy="1325563"/>
          </a:xfrm>
        </p:spPr>
        <p:txBody>
          <a:bodyPr>
            <a:normAutofit/>
          </a:bodyPr>
          <a:lstStyle/>
          <a:p>
            <a:pPr algn="ctr">
              <a:lnSpc>
                <a:spcPct val="100000"/>
              </a:lnSpc>
            </a:pPr>
            <a:r>
              <a:rPr lang="en-US" sz="3600" dirty="0"/>
              <a:t>What you need to do if you are ill on the day of an exam</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2096586"/>
            <a:ext cx="10704443" cy="4618539"/>
          </a:xfrm>
        </p:spPr>
        <p:txBody>
          <a:bodyPr>
            <a:normAutofit/>
          </a:bodyPr>
          <a:lstStyle/>
          <a:p>
            <a:pPr marL="0" indent="0" algn="ctr">
              <a:lnSpc>
                <a:spcPct val="120000"/>
              </a:lnSpc>
              <a:spcBef>
                <a:spcPts val="400"/>
              </a:spcBef>
              <a:buClr>
                <a:srgbClr val="F04E23"/>
              </a:buClr>
              <a:buSzPct val="105000"/>
              <a:buNone/>
              <a:defRPr/>
            </a:pPr>
            <a:r>
              <a:rPr lang="en-GB" sz="2400" b="1" dirty="0">
                <a:solidFill>
                  <a:srgbClr val="003D7E"/>
                </a:solidFill>
                <a:latin typeface="Avenir Book"/>
                <a:cs typeface="Arial" panose="020B0604020202020204" pitchFamily="34" charset="0"/>
              </a:rPr>
              <a:t>If you are feeling unwell on the day of an exam, follow the steps below </a:t>
            </a:r>
          </a:p>
          <a:p>
            <a:pPr marL="0" indent="0" algn="ctr">
              <a:lnSpc>
                <a:spcPct val="120000"/>
              </a:lnSpc>
              <a:spcBef>
                <a:spcPts val="400"/>
              </a:spcBef>
              <a:buClr>
                <a:srgbClr val="F04E23"/>
              </a:buClr>
              <a:buSzPct val="105000"/>
              <a:buNone/>
              <a:defRPr/>
            </a:pPr>
            <a:endParaRPr lang="en-GB" sz="800" dirty="0"/>
          </a:p>
          <a:p>
            <a:pPr marL="285750" indent="-285750">
              <a:lnSpc>
                <a:spcPct val="110000"/>
              </a:lnSpc>
              <a:buFont typeface="Wingdings" panose="05000000000000000000" pitchFamily="2" charset="2"/>
              <a:buChar char="§"/>
            </a:pPr>
            <a:r>
              <a:rPr lang="en-GB" sz="2200" dirty="0"/>
              <a:t>Step 1: Telephone the school and ask to speak with the exams officer</a:t>
            </a:r>
            <a:endParaRPr lang="en-GB" sz="800" dirty="0"/>
          </a:p>
          <a:p>
            <a:pPr marL="285750" indent="-285750">
              <a:lnSpc>
                <a:spcPct val="110000"/>
              </a:lnSpc>
              <a:buFont typeface="Wingdings" panose="05000000000000000000" pitchFamily="2" charset="2"/>
              <a:buChar char="§"/>
            </a:pPr>
            <a:r>
              <a:rPr lang="en-GB" sz="2200" dirty="0"/>
              <a:t>Step 2: Follow the instructions given by the exams officer</a:t>
            </a:r>
          </a:p>
          <a:p>
            <a:pPr marL="285750" indent="-285750">
              <a:lnSpc>
                <a:spcPct val="110000"/>
              </a:lnSpc>
              <a:buFont typeface="Wingdings" panose="05000000000000000000" pitchFamily="2" charset="2"/>
              <a:buChar char="§"/>
            </a:pPr>
            <a:r>
              <a:rPr lang="en-GB" sz="2200" dirty="0"/>
              <a:t>Step 3: Try and get some evidence to prove your illness (e.g. a doctor’s note)</a:t>
            </a:r>
          </a:p>
          <a:p>
            <a:pPr marL="285750" indent="-285750">
              <a:lnSpc>
                <a:spcPct val="110000"/>
              </a:lnSpc>
              <a:buFont typeface="Wingdings" panose="05000000000000000000" pitchFamily="2" charset="2"/>
              <a:buChar char="§"/>
            </a:pPr>
            <a:r>
              <a:rPr lang="en-GB" sz="2200" dirty="0"/>
              <a:t>Step 4: </a:t>
            </a:r>
            <a:r>
              <a:rPr lang="en-GB" sz="2200" b="1" u="sng" dirty="0"/>
              <a:t>Add any further steps if applicable</a:t>
            </a:r>
            <a:endParaRPr lang="en-GB" sz="800" b="1" u="sng"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406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44680"/>
            <a:ext cx="10515600" cy="1325563"/>
          </a:xfrm>
        </p:spPr>
        <p:txBody>
          <a:bodyPr>
            <a:normAutofit/>
          </a:bodyPr>
          <a:lstStyle/>
          <a:p>
            <a:pPr algn="ctr">
              <a:lnSpc>
                <a:spcPct val="100000"/>
              </a:lnSpc>
            </a:pPr>
            <a:r>
              <a:rPr lang="en-US" sz="3600" dirty="0"/>
              <a:t>Access Arrangements</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1772677"/>
            <a:ext cx="10704443" cy="4828663"/>
          </a:xfrm>
        </p:spPr>
        <p:txBody>
          <a:bodyPr>
            <a:normAutofit/>
          </a:bodyPr>
          <a:lstStyle/>
          <a:p>
            <a:pPr marL="0" indent="0" algn="ctr">
              <a:lnSpc>
                <a:spcPct val="120000"/>
              </a:lnSpc>
              <a:spcBef>
                <a:spcPts val="400"/>
              </a:spcBef>
              <a:buClr>
                <a:srgbClr val="F04E23"/>
              </a:buClr>
              <a:buSzPct val="105000"/>
              <a:buNone/>
              <a:defRPr/>
            </a:pPr>
            <a:endParaRPr lang="en-GB" sz="800" dirty="0"/>
          </a:p>
          <a:p>
            <a:pPr fontAlgn="auto">
              <a:lnSpc>
                <a:spcPct val="120000"/>
              </a:lnSpc>
              <a:spcBef>
                <a:spcPts val="400"/>
              </a:spcBef>
              <a:spcAft>
                <a:spcPts val="0"/>
              </a:spcAft>
              <a:buClr>
                <a:srgbClr val="F04E23"/>
              </a:buClr>
              <a:buSzPct val="105000"/>
              <a:buFont typeface="Wingdings" panose="05000000000000000000" pitchFamily="2" charset="2"/>
              <a:buChar char="§"/>
              <a:defRPr/>
            </a:pPr>
            <a:r>
              <a:rPr lang="en-GB" sz="2400" dirty="0"/>
              <a:t>The special educational needs co-ordinator (SENCo), or the exams officer, will inform you of how your access arrangement(s) will be delivered on the day of the exam</a:t>
            </a:r>
          </a:p>
          <a:p>
            <a:pPr fontAlgn="auto">
              <a:lnSpc>
                <a:spcPct val="120000"/>
              </a:lnSpc>
              <a:spcBef>
                <a:spcPts val="400"/>
              </a:spcBef>
              <a:spcAft>
                <a:spcPts val="0"/>
              </a:spcAft>
              <a:buClr>
                <a:srgbClr val="F04E23"/>
              </a:buClr>
              <a:buSzPct val="105000"/>
              <a:buFont typeface="Wingdings" panose="05000000000000000000" pitchFamily="2" charset="2"/>
              <a:buChar char="§"/>
              <a:defRPr/>
            </a:pPr>
            <a:endParaRPr lang="en-GB" sz="2000" dirty="0"/>
          </a:p>
          <a:p>
            <a:pPr fontAlgn="auto">
              <a:lnSpc>
                <a:spcPct val="120000"/>
              </a:lnSpc>
              <a:spcBef>
                <a:spcPts val="400"/>
              </a:spcBef>
              <a:spcAft>
                <a:spcPts val="0"/>
              </a:spcAft>
              <a:buClr>
                <a:srgbClr val="F04E23"/>
              </a:buClr>
              <a:buSzPct val="105000"/>
              <a:buFont typeface="Wingdings" panose="05000000000000000000" pitchFamily="2" charset="2"/>
              <a:buChar char="§"/>
              <a:defRPr/>
            </a:pPr>
            <a:r>
              <a:rPr lang="en-GB" sz="2400" dirty="0"/>
              <a:t>Access arrangements include:</a:t>
            </a:r>
          </a:p>
          <a:p>
            <a:pPr lvl="1">
              <a:lnSpc>
                <a:spcPct val="120000"/>
              </a:lnSpc>
              <a:spcBef>
                <a:spcPts val="400"/>
              </a:spcBef>
              <a:buClr>
                <a:srgbClr val="F04E23"/>
              </a:buClr>
              <a:buSzPct val="105000"/>
              <a:buFont typeface="Courier New" panose="02070309020205020404" pitchFamily="49" charset="0"/>
              <a:buChar char="o"/>
              <a:defRPr/>
            </a:pPr>
            <a:r>
              <a:rPr lang="en-GB" dirty="0"/>
              <a:t>Use of a reader</a:t>
            </a:r>
          </a:p>
          <a:p>
            <a:pPr lvl="1">
              <a:lnSpc>
                <a:spcPct val="120000"/>
              </a:lnSpc>
              <a:spcBef>
                <a:spcPts val="400"/>
              </a:spcBef>
              <a:buClr>
                <a:srgbClr val="F04E23"/>
              </a:buClr>
              <a:buSzPct val="105000"/>
              <a:buFont typeface="Courier New" panose="02070309020205020404" pitchFamily="49" charset="0"/>
              <a:buChar char="o"/>
              <a:defRPr/>
            </a:pPr>
            <a:r>
              <a:rPr lang="en-GB" dirty="0"/>
              <a:t>Use of a scribe</a:t>
            </a:r>
          </a:p>
          <a:p>
            <a:pPr lvl="1">
              <a:lnSpc>
                <a:spcPct val="120000"/>
              </a:lnSpc>
              <a:spcBef>
                <a:spcPts val="400"/>
              </a:spcBef>
              <a:buClr>
                <a:srgbClr val="F04E23"/>
              </a:buClr>
              <a:buSzPct val="105000"/>
              <a:buFont typeface="Courier New" panose="02070309020205020404" pitchFamily="49" charset="0"/>
              <a:buChar char="o"/>
              <a:defRPr/>
            </a:pPr>
            <a:r>
              <a:rPr lang="en-GB" dirty="0"/>
              <a:t>Extra time</a:t>
            </a:r>
          </a:p>
          <a:p>
            <a:pPr lvl="1">
              <a:lnSpc>
                <a:spcPct val="120000"/>
              </a:lnSpc>
              <a:spcBef>
                <a:spcPts val="400"/>
              </a:spcBef>
              <a:buClr>
                <a:srgbClr val="F04E23"/>
              </a:buClr>
              <a:buSzPct val="105000"/>
              <a:buFont typeface="Courier New" panose="02070309020205020404" pitchFamily="49" charset="0"/>
              <a:buChar char="o"/>
              <a:defRPr/>
            </a:pPr>
            <a:r>
              <a:rPr lang="en-GB" dirty="0"/>
              <a:t>Supervised rest breaks</a:t>
            </a:r>
          </a:p>
          <a:p>
            <a:pPr fontAlgn="auto">
              <a:lnSpc>
                <a:spcPct val="120000"/>
              </a:lnSpc>
              <a:spcBef>
                <a:spcPts val="400"/>
              </a:spcBef>
              <a:spcAft>
                <a:spcPts val="0"/>
              </a:spcAft>
              <a:buClr>
                <a:srgbClr val="F04E23"/>
              </a:buClr>
              <a:buSzPct val="105000"/>
              <a:buFont typeface="Wingdings" panose="05000000000000000000" pitchFamily="2" charset="2"/>
              <a:buChar char="§"/>
              <a:defRPr/>
            </a:pPr>
            <a:endParaRPr lang="en-GB" sz="2000" dirty="0"/>
          </a:p>
          <a:p>
            <a:pPr marL="0" indent="0" fontAlgn="auto">
              <a:lnSpc>
                <a:spcPct val="120000"/>
              </a:lnSpc>
              <a:spcBef>
                <a:spcPts val="400"/>
              </a:spcBef>
              <a:spcAft>
                <a:spcPts val="0"/>
              </a:spcAft>
              <a:buClr>
                <a:srgbClr val="F04E23"/>
              </a:buClr>
              <a:buSzPct val="105000"/>
              <a:buNone/>
              <a:defRPr/>
            </a:pPr>
            <a:endParaRPr lang="en-GB" sz="2000"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499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12061</TotalTime>
  <Words>2668</Words>
  <Application>Microsoft Macintosh PowerPoint</Application>
  <PresentationFormat>Widescreen</PresentationFormat>
  <Paragraphs>331</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Avenir Black</vt:lpstr>
      <vt:lpstr>Avenir Book</vt:lpstr>
      <vt:lpstr>Avenir Light</vt:lpstr>
      <vt:lpstr>Calibri</vt:lpstr>
      <vt:lpstr>Courier New</vt:lpstr>
      <vt:lpstr>Wingdings</vt:lpstr>
      <vt:lpstr>Office Theme</vt:lpstr>
      <vt:lpstr>Getting you ready for the summer exam series:  A student guide</vt:lpstr>
      <vt:lpstr>Summer 2025 exam series </vt:lpstr>
      <vt:lpstr>Exam entries </vt:lpstr>
      <vt:lpstr>Contingency sessions </vt:lpstr>
      <vt:lpstr>Social media poster </vt:lpstr>
      <vt:lpstr>The Exam Day </vt:lpstr>
      <vt:lpstr>What you need to do if you are late for an exam</vt:lpstr>
      <vt:lpstr>What you need to do if you are ill on the day of an exam</vt:lpstr>
      <vt:lpstr>Access Arrangements</vt:lpstr>
      <vt:lpstr>Exam room posters </vt:lpstr>
      <vt:lpstr>Exam room posters </vt:lpstr>
      <vt:lpstr>Exam room posters </vt:lpstr>
      <vt:lpstr>What are formal exam room conditions? </vt:lpstr>
      <vt:lpstr>The role of the invigilators </vt:lpstr>
      <vt:lpstr>Exam room regulations </vt:lpstr>
      <vt:lpstr>Exam room conditions</vt:lpstr>
      <vt:lpstr>What materials should you bring to an exam </vt:lpstr>
      <vt:lpstr>What material is not allowed in the exam room </vt:lpstr>
      <vt:lpstr>Calculators</vt:lpstr>
      <vt:lpstr>Drink bottles </vt:lpstr>
      <vt:lpstr>Emergency evacuation of the exam room </vt:lpstr>
      <vt:lpstr>What is malpractice? </vt:lpstr>
      <vt:lpstr>Examples of malpractice and the penalties which may be applied </vt:lpstr>
      <vt:lpstr>Examples of malpractice and the penalties which may be applied </vt:lpstr>
      <vt:lpstr>Examples of malpractice and the penalties which may be applied </vt:lpstr>
      <vt:lpstr>Leaving the exam room </vt:lpstr>
      <vt:lpstr>Leaving the exam room:  Extra time candidates </vt:lpstr>
      <vt:lpstr>Results</vt:lpstr>
      <vt:lpstr>Reviewing your exam results: The options</vt:lpstr>
      <vt:lpstr>Requesting a post-results service</vt:lpstr>
      <vt:lpstr>Certificates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dc:title>
  <dc:creator>Lynsey Thompson</dc:creator>
  <cp:lastModifiedBy>Ken and Jean Passmore</cp:lastModifiedBy>
  <cp:revision>76</cp:revision>
  <dcterms:created xsi:type="dcterms:W3CDTF">2022-01-13T23:06:49Z</dcterms:created>
  <dcterms:modified xsi:type="dcterms:W3CDTF">2025-01-15T14:04:41Z</dcterms:modified>
</cp:coreProperties>
</file>